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8"/>
  </p:notesMasterIdLst>
  <p:handoutMasterIdLst>
    <p:handoutMasterId r:id="rId9"/>
  </p:handoutMasterIdLst>
  <p:sldIdLst>
    <p:sldId id="264" r:id="rId5"/>
    <p:sldId id="267" r:id="rId6"/>
    <p:sldId id="266" r:id="rId7"/>
  </p:sldIdLst>
  <p:sldSz cx="7559675" cy="10691813"/>
  <p:notesSz cx="6797675" cy="9926638"/>
  <p:defaultTextStyle>
    <a:defPPr>
      <a:defRPr lang="fr-FR"/>
    </a:defPPr>
    <a:lvl1pPr marL="0" algn="l" defTabSz="995352" rtl="0" eaLnBrk="1" latinLnBrk="0" hangingPunct="1">
      <a:defRPr sz="1959" kern="1200">
        <a:solidFill>
          <a:schemeClr val="tx1"/>
        </a:solidFill>
        <a:latin typeface="+mn-lt"/>
        <a:ea typeface="+mn-ea"/>
        <a:cs typeface="+mn-cs"/>
      </a:defRPr>
    </a:lvl1pPr>
    <a:lvl2pPr marL="497676" algn="l" defTabSz="995352" rtl="0" eaLnBrk="1" latinLnBrk="0" hangingPunct="1">
      <a:defRPr sz="1959" kern="1200">
        <a:solidFill>
          <a:schemeClr val="tx1"/>
        </a:solidFill>
        <a:latin typeface="+mn-lt"/>
        <a:ea typeface="+mn-ea"/>
        <a:cs typeface="+mn-cs"/>
      </a:defRPr>
    </a:lvl2pPr>
    <a:lvl3pPr marL="995352" algn="l" defTabSz="995352" rtl="0" eaLnBrk="1" latinLnBrk="0" hangingPunct="1">
      <a:defRPr sz="1959" kern="1200">
        <a:solidFill>
          <a:schemeClr val="tx1"/>
        </a:solidFill>
        <a:latin typeface="+mn-lt"/>
        <a:ea typeface="+mn-ea"/>
        <a:cs typeface="+mn-cs"/>
      </a:defRPr>
    </a:lvl3pPr>
    <a:lvl4pPr marL="1493028" algn="l" defTabSz="995352" rtl="0" eaLnBrk="1" latinLnBrk="0" hangingPunct="1">
      <a:defRPr sz="1959" kern="1200">
        <a:solidFill>
          <a:schemeClr val="tx1"/>
        </a:solidFill>
        <a:latin typeface="+mn-lt"/>
        <a:ea typeface="+mn-ea"/>
        <a:cs typeface="+mn-cs"/>
      </a:defRPr>
    </a:lvl4pPr>
    <a:lvl5pPr marL="1990703" algn="l" defTabSz="995352" rtl="0" eaLnBrk="1" latinLnBrk="0" hangingPunct="1">
      <a:defRPr sz="1959" kern="1200">
        <a:solidFill>
          <a:schemeClr val="tx1"/>
        </a:solidFill>
        <a:latin typeface="+mn-lt"/>
        <a:ea typeface="+mn-ea"/>
        <a:cs typeface="+mn-cs"/>
      </a:defRPr>
    </a:lvl5pPr>
    <a:lvl6pPr marL="2488380" algn="l" defTabSz="995352" rtl="0" eaLnBrk="1" latinLnBrk="0" hangingPunct="1">
      <a:defRPr sz="1959" kern="1200">
        <a:solidFill>
          <a:schemeClr val="tx1"/>
        </a:solidFill>
        <a:latin typeface="+mn-lt"/>
        <a:ea typeface="+mn-ea"/>
        <a:cs typeface="+mn-cs"/>
      </a:defRPr>
    </a:lvl6pPr>
    <a:lvl7pPr marL="2986056" algn="l" defTabSz="995352" rtl="0" eaLnBrk="1" latinLnBrk="0" hangingPunct="1">
      <a:defRPr sz="1959" kern="1200">
        <a:solidFill>
          <a:schemeClr val="tx1"/>
        </a:solidFill>
        <a:latin typeface="+mn-lt"/>
        <a:ea typeface="+mn-ea"/>
        <a:cs typeface="+mn-cs"/>
      </a:defRPr>
    </a:lvl7pPr>
    <a:lvl8pPr marL="3483730" algn="l" defTabSz="995352" rtl="0" eaLnBrk="1" latinLnBrk="0" hangingPunct="1">
      <a:defRPr sz="1959" kern="1200">
        <a:solidFill>
          <a:schemeClr val="tx1"/>
        </a:solidFill>
        <a:latin typeface="+mn-lt"/>
        <a:ea typeface="+mn-ea"/>
        <a:cs typeface="+mn-cs"/>
      </a:defRPr>
    </a:lvl8pPr>
    <a:lvl9pPr marL="3981406" algn="l" defTabSz="995352" rtl="0" eaLnBrk="1" latinLnBrk="0" hangingPunct="1">
      <a:defRPr sz="1959"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261529CC-D422-413E-B5F4-22596B988016}">
          <p14:sldIdLst>
            <p14:sldId id="264"/>
            <p14:sldId id="267"/>
            <p14:sldId id="26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FBFBF"/>
    <a:srgbClr val="FF590E"/>
    <a:srgbClr val="FB3225"/>
    <a:srgbClr val="FF866D"/>
    <a:srgbClr val="60D600"/>
    <a:srgbClr val="81BB26"/>
    <a:srgbClr val="797C8F"/>
    <a:srgbClr val="F2F2F2"/>
    <a:srgbClr val="F5AE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03" autoAdjust="0"/>
    <p:restoredTop sz="96187" autoAdjust="0"/>
  </p:normalViewPr>
  <p:slideViewPr>
    <p:cSldViewPr snapToGrid="0">
      <p:cViewPr>
        <p:scale>
          <a:sx n="75" d="100"/>
          <a:sy n="75" d="100"/>
        </p:scale>
        <p:origin x="1252" y="3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79" d="100"/>
          <a:sy n="79" d="100"/>
        </p:scale>
        <p:origin x="3954"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0949B61-82BA-4DC5-A603-4F2B2153B533}" type="datetimeFigureOut">
              <a:rPr lang="fr-FR" smtClean="0"/>
              <a:t>21/10/2021</a:t>
            </a:fld>
            <a:endParaRPr lang="fr-FR"/>
          </a:p>
        </p:txBody>
      </p:sp>
      <p:sp>
        <p:nvSpPr>
          <p:cNvPr id="4" name="Espace réservé du pied de page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0E77F5F8-0255-49FF-999F-0B02B42974ED}" type="slidenum">
              <a:rPr lang="fr-FR" smtClean="0"/>
              <a:t>‹#›</a:t>
            </a:fld>
            <a:endParaRPr lang="fr-FR"/>
          </a:p>
        </p:txBody>
      </p:sp>
    </p:spTree>
    <p:extLst>
      <p:ext uri="{BB962C8B-B14F-4D97-AF65-F5344CB8AC3E}">
        <p14:creationId xmlns:p14="http://schemas.microsoft.com/office/powerpoint/2010/main" val="5804607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6F3CF3B-8383-4431-994B-E19C8C30B33C}" type="datetimeFigureOut">
              <a:rPr lang="fr-FR" smtClean="0"/>
              <a:t>21/10/2021</a:t>
            </a:fld>
            <a:endParaRPr lang="fr-FR"/>
          </a:p>
        </p:txBody>
      </p:sp>
      <p:sp>
        <p:nvSpPr>
          <p:cNvPr id="4" name="Espace réservé de l'image des diapositives 3"/>
          <p:cNvSpPr>
            <a:spLocks noGrp="1" noRot="1" noChangeAspect="1"/>
          </p:cNvSpPr>
          <p:nvPr>
            <p:ph type="sldImg" idx="2"/>
          </p:nvPr>
        </p:nvSpPr>
        <p:spPr>
          <a:xfrm>
            <a:off x="2216150" y="1241425"/>
            <a:ext cx="236537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77CD7C8-922D-4971-BDEB-4E61B5860B6A}" type="slidenum">
              <a:rPr lang="fr-FR" smtClean="0"/>
              <a:t>‹#›</a:t>
            </a:fld>
            <a:endParaRPr lang="fr-FR"/>
          </a:p>
        </p:txBody>
      </p:sp>
    </p:spTree>
    <p:extLst>
      <p:ext uri="{BB962C8B-B14F-4D97-AF65-F5344CB8AC3E}">
        <p14:creationId xmlns:p14="http://schemas.microsoft.com/office/powerpoint/2010/main" val="2329658582"/>
      </p:ext>
    </p:extLst>
  </p:cSld>
  <p:clrMap bg1="lt1" tx1="dk1" bg2="lt2" tx2="dk2" accent1="accent1" accent2="accent2" accent3="accent3" accent4="accent4" accent5="accent5" accent6="accent6" hlink="hlink" folHlink="folHlink"/>
  <p:notesStyle>
    <a:lvl1pPr marL="0" algn="l" defTabSz="995352" rtl="0" eaLnBrk="1" latinLnBrk="0" hangingPunct="1">
      <a:defRPr sz="1306" kern="1200">
        <a:solidFill>
          <a:schemeClr val="tx1"/>
        </a:solidFill>
        <a:latin typeface="+mn-lt"/>
        <a:ea typeface="+mn-ea"/>
        <a:cs typeface="+mn-cs"/>
      </a:defRPr>
    </a:lvl1pPr>
    <a:lvl2pPr marL="497676" algn="l" defTabSz="995352" rtl="0" eaLnBrk="1" latinLnBrk="0" hangingPunct="1">
      <a:defRPr sz="1306" kern="1200">
        <a:solidFill>
          <a:schemeClr val="tx1"/>
        </a:solidFill>
        <a:latin typeface="+mn-lt"/>
        <a:ea typeface="+mn-ea"/>
        <a:cs typeface="+mn-cs"/>
      </a:defRPr>
    </a:lvl2pPr>
    <a:lvl3pPr marL="995352" algn="l" defTabSz="995352" rtl="0" eaLnBrk="1" latinLnBrk="0" hangingPunct="1">
      <a:defRPr sz="1306" kern="1200">
        <a:solidFill>
          <a:schemeClr val="tx1"/>
        </a:solidFill>
        <a:latin typeface="+mn-lt"/>
        <a:ea typeface="+mn-ea"/>
        <a:cs typeface="+mn-cs"/>
      </a:defRPr>
    </a:lvl3pPr>
    <a:lvl4pPr marL="1493028" algn="l" defTabSz="995352" rtl="0" eaLnBrk="1" latinLnBrk="0" hangingPunct="1">
      <a:defRPr sz="1306" kern="1200">
        <a:solidFill>
          <a:schemeClr val="tx1"/>
        </a:solidFill>
        <a:latin typeface="+mn-lt"/>
        <a:ea typeface="+mn-ea"/>
        <a:cs typeface="+mn-cs"/>
      </a:defRPr>
    </a:lvl4pPr>
    <a:lvl5pPr marL="1990703" algn="l" defTabSz="995352" rtl="0" eaLnBrk="1" latinLnBrk="0" hangingPunct="1">
      <a:defRPr sz="1306" kern="1200">
        <a:solidFill>
          <a:schemeClr val="tx1"/>
        </a:solidFill>
        <a:latin typeface="+mn-lt"/>
        <a:ea typeface="+mn-ea"/>
        <a:cs typeface="+mn-cs"/>
      </a:defRPr>
    </a:lvl5pPr>
    <a:lvl6pPr marL="2488380" algn="l" defTabSz="995352" rtl="0" eaLnBrk="1" latinLnBrk="0" hangingPunct="1">
      <a:defRPr sz="1306" kern="1200">
        <a:solidFill>
          <a:schemeClr val="tx1"/>
        </a:solidFill>
        <a:latin typeface="+mn-lt"/>
        <a:ea typeface="+mn-ea"/>
        <a:cs typeface="+mn-cs"/>
      </a:defRPr>
    </a:lvl6pPr>
    <a:lvl7pPr marL="2986056" algn="l" defTabSz="995352" rtl="0" eaLnBrk="1" latinLnBrk="0" hangingPunct="1">
      <a:defRPr sz="1306" kern="1200">
        <a:solidFill>
          <a:schemeClr val="tx1"/>
        </a:solidFill>
        <a:latin typeface="+mn-lt"/>
        <a:ea typeface="+mn-ea"/>
        <a:cs typeface="+mn-cs"/>
      </a:defRPr>
    </a:lvl7pPr>
    <a:lvl8pPr marL="3483730" algn="l" defTabSz="995352" rtl="0" eaLnBrk="1" latinLnBrk="0" hangingPunct="1">
      <a:defRPr sz="1306" kern="1200">
        <a:solidFill>
          <a:schemeClr val="tx1"/>
        </a:solidFill>
        <a:latin typeface="+mn-lt"/>
        <a:ea typeface="+mn-ea"/>
        <a:cs typeface="+mn-cs"/>
      </a:defRPr>
    </a:lvl8pPr>
    <a:lvl9pPr marL="3981406" algn="l" defTabSz="995352" rtl="0" eaLnBrk="1" latinLnBrk="0" hangingPunct="1">
      <a:defRPr sz="130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lgn="l" rtl="0">
              <a:buFontTx/>
              <a:buNone/>
            </a:pPr>
            <a:endParaRPr lang="tr" dirty="0"/>
          </a:p>
        </p:txBody>
      </p:sp>
      <p:sp>
        <p:nvSpPr>
          <p:cNvPr id="4" name="Espace réservé du numéro de diapositive 3"/>
          <p:cNvSpPr>
            <a:spLocks noGrp="1"/>
          </p:cNvSpPr>
          <p:nvPr>
            <p:ph type="sldNum" sz="quarter" idx="10"/>
          </p:nvPr>
        </p:nvSpPr>
        <p:spPr/>
        <p:txBody>
          <a:bodyPr/>
          <a:lstStyle/>
          <a:p>
            <a:pPr algn="l" rtl="0"/>
            <a:fld id="{B77CD7C8-922D-4971-BDEB-4E61B5860B6A}" type="slidenum">
              <a:rPr/>
              <a:t>1</a:t>
            </a:fld>
            <a:endParaRPr lang="tr"/>
          </a:p>
        </p:txBody>
      </p:sp>
    </p:spTree>
    <p:extLst>
      <p:ext uri="{BB962C8B-B14F-4D97-AF65-F5344CB8AC3E}">
        <p14:creationId xmlns:p14="http://schemas.microsoft.com/office/powerpoint/2010/main" val="35457472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ère Page">
    <p:spTree>
      <p:nvGrpSpPr>
        <p:cNvPr id="1" name=""/>
        <p:cNvGrpSpPr/>
        <p:nvPr/>
      </p:nvGrpSpPr>
      <p:grpSpPr>
        <a:xfrm>
          <a:off x="0" y="0"/>
          <a:ext cx="0" cy="0"/>
          <a:chOff x="0" y="0"/>
          <a:chExt cx="0" cy="0"/>
        </a:xfrm>
      </p:grpSpPr>
      <p:pic>
        <p:nvPicPr>
          <p:cNvPr id="7" name="Image 6"/>
          <p:cNvPicPr>
            <a:picLocks noChangeAspect="1"/>
          </p:cNvPicPr>
          <p:nvPr userDrawn="1"/>
        </p:nvPicPr>
        <p:blipFill rotWithShape="1">
          <a:blip r:embed="rId2">
            <a:extLst>
              <a:ext uri="{28A0092B-C50C-407E-A947-70E740481C1C}">
                <a14:useLocalDpi xmlns:a14="http://schemas.microsoft.com/office/drawing/2010/main" val="0"/>
              </a:ext>
            </a:extLst>
          </a:blip>
          <a:srcRect l="20067" b="75000"/>
          <a:stretch/>
        </p:blipFill>
        <p:spPr>
          <a:xfrm>
            <a:off x="-3" y="-804"/>
            <a:ext cx="7559674" cy="2273741"/>
          </a:xfrm>
          <a:prstGeom prst="rect">
            <a:avLst/>
          </a:prstGeom>
        </p:spPr>
      </p:pic>
      <p:pic>
        <p:nvPicPr>
          <p:cNvPr id="8" name="Image 7"/>
          <p:cNvPicPr>
            <a:picLocks noChangeAspect="1"/>
          </p:cNvPicPr>
          <p:nvPr userDrawn="1"/>
        </p:nvPicPr>
        <p:blipFill rotWithShape="1">
          <a:blip r:embed="rId3" cstate="print">
            <a:extLst>
              <a:ext uri="{28A0092B-C50C-407E-A947-70E740481C1C}">
                <a14:useLocalDpi xmlns:a14="http://schemas.microsoft.com/office/drawing/2010/main" val="0"/>
              </a:ext>
            </a:extLst>
          </a:blip>
          <a:srcRect t="14323"/>
          <a:stretch/>
        </p:blipFill>
        <p:spPr>
          <a:xfrm>
            <a:off x="2543439" y="120347"/>
            <a:ext cx="2472790" cy="1166860"/>
          </a:xfrm>
          <a:prstGeom prst="rect">
            <a:avLst/>
          </a:prstGeom>
        </p:spPr>
      </p:pic>
      <p:sp>
        <p:nvSpPr>
          <p:cNvPr id="9" name="Text Box 84"/>
          <p:cNvSpPr txBox="1">
            <a:spLocks noChangeArrowheads="1"/>
          </p:cNvSpPr>
          <p:nvPr userDrawn="1"/>
        </p:nvSpPr>
        <p:spPr bwMode="auto">
          <a:xfrm>
            <a:off x="1226696" y="1467644"/>
            <a:ext cx="5106280" cy="588735"/>
          </a:xfrm>
          <a:prstGeom prst="rect">
            <a:avLst/>
          </a:prstGeom>
          <a:noFill/>
          <a:ln w="9525">
            <a:noFill/>
            <a:miter lim="800000"/>
            <a:headEnd/>
            <a:tailEnd/>
          </a:ln>
        </p:spPr>
        <p:txBody>
          <a:bodyPr rot="0" vert="horz" wrap="square" lIns="98694" tIns="49347" rIns="98694" bIns="49347" anchor="ctr" anchorCtr="0" upright="1">
            <a:noAutofit/>
          </a:bodyPr>
          <a:lstStyle/>
          <a:p>
            <a:pPr algn="ctr">
              <a:lnSpc>
                <a:spcPct val="115000"/>
              </a:lnSpc>
              <a:spcAft>
                <a:spcPts val="1079"/>
              </a:spcAft>
            </a:pPr>
            <a:endParaRPr lang="fr-FR" sz="2400" dirty="0">
              <a:solidFill>
                <a:schemeClr val="bg1">
                  <a:lumMod val="95000"/>
                </a:schemeClr>
              </a:solidFill>
              <a:effectLst/>
              <a:latin typeface="+mj-lt"/>
              <a:ea typeface="Calibri" panose="020F0502020204030204" pitchFamily="34" charset="0"/>
              <a:cs typeface="Times New Roman" panose="02020603050405020304" pitchFamily="18" charset="0"/>
            </a:endParaRPr>
          </a:p>
        </p:txBody>
      </p:sp>
      <p:sp>
        <p:nvSpPr>
          <p:cNvPr id="12" name="Title Placeholder 1"/>
          <p:cNvSpPr>
            <a:spLocks noGrp="1"/>
          </p:cNvSpPr>
          <p:nvPr>
            <p:ph type="title"/>
          </p:nvPr>
        </p:nvSpPr>
        <p:spPr>
          <a:xfrm>
            <a:off x="1242017" y="1072397"/>
            <a:ext cx="5145220" cy="625910"/>
          </a:xfrm>
          <a:prstGeom prst="rect">
            <a:avLst/>
          </a:prstGeom>
        </p:spPr>
        <p:txBody>
          <a:bodyPr vert="horz" lIns="91440" tIns="45720" rIns="91440" bIns="45720" rtlCol="0" anchor="ctr">
            <a:normAutofit/>
          </a:bodyPr>
          <a:lstStyle>
            <a:lvl1pPr algn="ctr">
              <a:defRPr sz="3200" b="1">
                <a:solidFill>
                  <a:schemeClr val="bg1">
                    <a:lumMod val="95000"/>
                  </a:schemeClr>
                </a:solidFill>
              </a:defRPr>
            </a:lvl1pPr>
          </a:lstStyle>
          <a:p>
            <a:r>
              <a:rPr lang="fr-FR" dirty="0"/>
              <a:t>Modifiez le style du titre</a:t>
            </a:r>
            <a:endParaRPr lang="en-US" dirty="0"/>
          </a:p>
        </p:txBody>
      </p:sp>
      <p:sp>
        <p:nvSpPr>
          <p:cNvPr id="21" name="Espace réservé du texte 20"/>
          <p:cNvSpPr>
            <a:spLocks noGrp="1"/>
          </p:cNvSpPr>
          <p:nvPr>
            <p:ph type="body" sz="quarter" idx="13"/>
          </p:nvPr>
        </p:nvSpPr>
        <p:spPr>
          <a:xfrm>
            <a:off x="717547" y="1728136"/>
            <a:ext cx="6124575" cy="486306"/>
          </a:xfrm>
        </p:spPr>
        <p:txBody>
          <a:bodyPr anchor="ctr">
            <a:normAutofit/>
          </a:bodyPr>
          <a:lstStyle>
            <a:lvl1pPr algn="ctr">
              <a:defRPr sz="1400" b="1">
                <a:solidFill>
                  <a:srgbClr val="F5AE2F"/>
                </a:solidFill>
              </a:defRPr>
            </a:lvl1pPr>
          </a:lstStyle>
          <a:p>
            <a:pPr lvl="0"/>
            <a:r>
              <a:rPr lang="fr-FR" dirty="0"/>
              <a:t>Modifiez les styles du texte du masque</a:t>
            </a:r>
          </a:p>
        </p:txBody>
      </p:sp>
      <p:sp>
        <p:nvSpPr>
          <p:cNvPr id="29" name="Espace réservé du contenu 6"/>
          <p:cNvSpPr>
            <a:spLocks noGrp="1"/>
          </p:cNvSpPr>
          <p:nvPr>
            <p:ph sz="quarter" idx="14"/>
          </p:nvPr>
        </p:nvSpPr>
        <p:spPr>
          <a:xfrm>
            <a:off x="510086" y="4927188"/>
            <a:ext cx="3213100" cy="5026709"/>
          </a:xfrm>
        </p:spPr>
        <p:txBody>
          <a:bodyPr>
            <a:normAutofit/>
          </a:bodyPr>
          <a:lstStyle>
            <a:lvl1pPr>
              <a:defRPr sz="900">
                <a:solidFill>
                  <a:schemeClr val="tx1"/>
                </a:solidFill>
              </a:defRPr>
            </a:lvl1pPr>
            <a:lvl2pPr>
              <a:defRPr sz="900">
                <a:solidFill>
                  <a:schemeClr val="tx1"/>
                </a:solidFill>
              </a:defRPr>
            </a:lvl2pPr>
            <a:lvl3pPr>
              <a:defRPr sz="900">
                <a:solidFill>
                  <a:schemeClr val="tx1"/>
                </a:solidFill>
              </a:defRPr>
            </a:lvl3pPr>
            <a:lvl4pPr>
              <a:defRPr sz="900">
                <a:solidFill>
                  <a:schemeClr val="tx1"/>
                </a:solidFill>
              </a:defRPr>
            </a:lvl4pPr>
            <a:lvl5pPr>
              <a:defRPr sz="900">
                <a:solidFill>
                  <a:schemeClr val="tx1"/>
                </a:solidFill>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30" name="Espace réservé du contenu 6"/>
          <p:cNvSpPr>
            <a:spLocks noGrp="1"/>
          </p:cNvSpPr>
          <p:nvPr>
            <p:ph sz="quarter" idx="15"/>
          </p:nvPr>
        </p:nvSpPr>
        <p:spPr>
          <a:xfrm>
            <a:off x="3827690" y="4927187"/>
            <a:ext cx="3213100" cy="5025567"/>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Espace réservé du tableau 9"/>
          <p:cNvSpPr>
            <a:spLocks noGrp="1"/>
          </p:cNvSpPr>
          <p:nvPr>
            <p:ph type="tbl" sz="quarter" idx="16"/>
          </p:nvPr>
        </p:nvSpPr>
        <p:spPr>
          <a:xfrm>
            <a:off x="510086" y="2485200"/>
            <a:ext cx="3213100" cy="2229725"/>
          </a:xfrm>
        </p:spPr>
        <p:txBody>
          <a:bodyPr/>
          <a:lstStyle/>
          <a:p>
            <a:endParaRPr lang="fr-FR" dirty="0"/>
          </a:p>
        </p:txBody>
      </p:sp>
      <p:sp>
        <p:nvSpPr>
          <p:cNvPr id="13" name="Espace réservé pour une image  12"/>
          <p:cNvSpPr>
            <a:spLocks noGrp="1"/>
          </p:cNvSpPr>
          <p:nvPr>
            <p:ph type="pic" sz="quarter" idx="17"/>
          </p:nvPr>
        </p:nvSpPr>
        <p:spPr>
          <a:xfrm>
            <a:off x="3827463" y="2484438"/>
            <a:ext cx="3211512" cy="2230437"/>
          </a:xfrm>
        </p:spPr>
        <p:txBody>
          <a:bodyPr/>
          <a:lstStyle/>
          <a:p>
            <a:endParaRPr lang="fr-FR"/>
          </a:p>
        </p:txBody>
      </p:sp>
      <p:sp>
        <p:nvSpPr>
          <p:cNvPr id="15" name="Slide Number Placeholder 5"/>
          <p:cNvSpPr>
            <a:spLocks noGrp="1"/>
          </p:cNvSpPr>
          <p:nvPr>
            <p:ph type="sldNum" sz="quarter" idx="4"/>
          </p:nvPr>
        </p:nvSpPr>
        <p:spPr>
          <a:xfrm>
            <a:off x="6451926" y="10187888"/>
            <a:ext cx="574431" cy="569240"/>
          </a:xfrm>
          <a:prstGeom prst="rect">
            <a:avLst/>
          </a:prstGeom>
        </p:spPr>
        <p:txBody>
          <a:bodyPr vert="horz" lIns="91440" tIns="45720" rIns="91440" bIns="45720" rtlCol="0" anchor="ctr"/>
          <a:lstStyle>
            <a:lvl1pPr algn="r">
              <a:defRPr sz="900">
                <a:solidFill>
                  <a:schemeClr val="tx1">
                    <a:tint val="75000"/>
                  </a:schemeClr>
                </a:solidFill>
              </a:defRPr>
            </a:lvl1pPr>
          </a:lstStyle>
          <a:p>
            <a:fld id="{BB2658EC-FBEC-48A9-8724-CAE81BF06836}" type="slidenum">
              <a:rPr lang="fr-FR" smtClean="0"/>
              <a:pPr/>
              <a:t>‹#›</a:t>
            </a:fld>
            <a:endParaRPr lang="fr-FR" dirty="0"/>
          </a:p>
        </p:txBody>
      </p:sp>
      <p:sp>
        <p:nvSpPr>
          <p:cNvPr id="16" name="Date Placeholder 3"/>
          <p:cNvSpPr>
            <a:spLocks noGrp="1"/>
          </p:cNvSpPr>
          <p:nvPr>
            <p:ph type="dt" sz="half" idx="2"/>
          </p:nvPr>
        </p:nvSpPr>
        <p:spPr>
          <a:xfrm rot="16200000">
            <a:off x="6299424" y="9394112"/>
            <a:ext cx="1903236" cy="569240"/>
          </a:xfrm>
          <a:prstGeom prst="rect">
            <a:avLst/>
          </a:prstGeom>
        </p:spPr>
        <p:txBody>
          <a:bodyPr anchor="ctr"/>
          <a:lstStyle>
            <a:lvl1pPr algn="ctr">
              <a:defRPr sz="900" b="0">
                <a:solidFill>
                  <a:schemeClr val="tx1">
                    <a:lumMod val="50000"/>
                    <a:lumOff val="50000"/>
                  </a:schemeClr>
                </a:solidFill>
                <a:latin typeface="+mn-lt"/>
              </a:defRPr>
            </a:lvl1pPr>
          </a:lstStyle>
          <a:p>
            <a:r>
              <a:rPr lang="fr-FR" dirty="0">
                <a:ea typeface="Calibri" panose="020F0502020204030204" pitchFamily="34" charset="0"/>
                <a:cs typeface="Times New Roman" panose="02020603050405020304" pitchFamily="18" charset="0"/>
              </a:rPr>
              <a:t>FICHE TECHNIQUE</a:t>
            </a:r>
            <a:r>
              <a:rPr lang="fr-FR" dirty="0"/>
              <a:t> </a:t>
            </a:r>
            <a:fld id="{089B2FF0-0DDF-4F0D-B23B-EF041C2A5B32}" type="datetime1">
              <a:rPr lang="fr-FR" smtClean="0"/>
              <a:pPr/>
              <a:t>21/10/2021</a:t>
            </a:fld>
            <a:endParaRPr lang="fr-FR" dirty="0"/>
          </a:p>
        </p:txBody>
      </p:sp>
    </p:spTree>
    <p:extLst>
      <p:ext uri="{BB962C8B-B14F-4D97-AF65-F5344CB8AC3E}">
        <p14:creationId xmlns:p14="http://schemas.microsoft.com/office/powerpoint/2010/main" val="3861662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ème Page">
    <p:spTree>
      <p:nvGrpSpPr>
        <p:cNvPr id="1" name=""/>
        <p:cNvGrpSpPr/>
        <p:nvPr/>
      </p:nvGrpSpPr>
      <p:grpSpPr>
        <a:xfrm>
          <a:off x="0" y="0"/>
          <a:ext cx="0" cy="0"/>
          <a:chOff x="0" y="0"/>
          <a:chExt cx="0" cy="0"/>
        </a:xfrm>
      </p:grpSpPr>
      <p:sp>
        <p:nvSpPr>
          <p:cNvPr id="7" name="Espace réservé du contenu 6"/>
          <p:cNvSpPr>
            <a:spLocks noGrp="1"/>
          </p:cNvSpPr>
          <p:nvPr>
            <p:ph sz="quarter" idx="12"/>
          </p:nvPr>
        </p:nvSpPr>
        <p:spPr>
          <a:xfrm>
            <a:off x="510086" y="587829"/>
            <a:ext cx="3213100" cy="9365796"/>
          </a:xfrm>
        </p:spPr>
        <p:txBody>
          <a:bodyPr>
            <a:normAutofit/>
          </a:bodyPr>
          <a:lstStyle>
            <a:lvl1pPr>
              <a:defRPr sz="900"/>
            </a:lvl1pPr>
            <a:lvl2pPr>
              <a:defRPr sz="900"/>
            </a:lvl2pPr>
            <a:lvl3pPr>
              <a:defRPr sz="900"/>
            </a:lvl3pPr>
            <a:lvl4pPr>
              <a:defRPr sz="900"/>
            </a:lvl4pPr>
            <a:lvl5pPr>
              <a:defRPr sz="9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Espace réservé du contenu 6"/>
          <p:cNvSpPr>
            <a:spLocks noGrp="1"/>
          </p:cNvSpPr>
          <p:nvPr>
            <p:ph sz="quarter" idx="13"/>
          </p:nvPr>
        </p:nvSpPr>
        <p:spPr>
          <a:xfrm>
            <a:off x="3827690" y="587829"/>
            <a:ext cx="3213100" cy="9365796"/>
          </a:xfrm>
        </p:spPr>
        <p:txBody>
          <a:bodyPr>
            <a:normAutofit/>
          </a:bodyPr>
          <a:lstStyle>
            <a:lvl1pPr>
              <a:defRPr sz="900"/>
            </a:lvl1pPr>
            <a:lvl2pPr>
              <a:defRPr sz="900"/>
            </a:lvl2pPr>
            <a:lvl3pPr>
              <a:defRPr sz="900"/>
            </a:lvl3pPr>
            <a:lvl4pPr>
              <a:defRPr sz="900"/>
            </a:lvl4pPr>
            <a:lvl5pPr>
              <a:defRPr sz="9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Slide Number Placeholder 5"/>
          <p:cNvSpPr>
            <a:spLocks noGrp="1"/>
          </p:cNvSpPr>
          <p:nvPr>
            <p:ph type="sldNum" sz="quarter" idx="4"/>
          </p:nvPr>
        </p:nvSpPr>
        <p:spPr>
          <a:xfrm>
            <a:off x="6451926" y="10187888"/>
            <a:ext cx="574431" cy="569240"/>
          </a:xfrm>
          <a:prstGeom prst="rect">
            <a:avLst/>
          </a:prstGeom>
        </p:spPr>
        <p:txBody>
          <a:bodyPr vert="horz" lIns="91440" tIns="45720" rIns="91440" bIns="45720" rtlCol="0" anchor="ctr"/>
          <a:lstStyle>
            <a:lvl1pPr algn="r">
              <a:defRPr sz="900">
                <a:solidFill>
                  <a:schemeClr val="tx1">
                    <a:tint val="75000"/>
                  </a:schemeClr>
                </a:solidFill>
              </a:defRPr>
            </a:lvl1pPr>
          </a:lstStyle>
          <a:p>
            <a:fld id="{BB2658EC-FBEC-48A9-8724-CAE81BF06836}" type="slidenum">
              <a:rPr lang="fr-FR" smtClean="0"/>
              <a:pPr/>
              <a:t>‹#›</a:t>
            </a:fld>
            <a:endParaRPr lang="fr-FR" dirty="0"/>
          </a:p>
        </p:txBody>
      </p:sp>
      <p:sp>
        <p:nvSpPr>
          <p:cNvPr id="10" name="Date Placeholder 3"/>
          <p:cNvSpPr>
            <a:spLocks noGrp="1"/>
          </p:cNvSpPr>
          <p:nvPr>
            <p:ph type="dt" sz="half" idx="2"/>
          </p:nvPr>
        </p:nvSpPr>
        <p:spPr>
          <a:xfrm rot="16200000">
            <a:off x="6299424" y="9394112"/>
            <a:ext cx="1903236" cy="569240"/>
          </a:xfrm>
          <a:prstGeom prst="rect">
            <a:avLst/>
          </a:prstGeom>
        </p:spPr>
        <p:txBody>
          <a:bodyPr anchor="ctr"/>
          <a:lstStyle>
            <a:lvl1pPr algn="ctr">
              <a:defRPr sz="900" b="0">
                <a:solidFill>
                  <a:schemeClr val="tx1">
                    <a:lumMod val="50000"/>
                    <a:lumOff val="50000"/>
                  </a:schemeClr>
                </a:solidFill>
                <a:latin typeface="+mn-lt"/>
              </a:defRPr>
            </a:lvl1pPr>
          </a:lstStyle>
          <a:p>
            <a:r>
              <a:rPr lang="fr-FR" dirty="0">
                <a:ea typeface="Calibri" panose="020F0502020204030204" pitchFamily="34" charset="0"/>
                <a:cs typeface="Times New Roman" panose="02020603050405020304" pitchFamily="18" charset="0"/>
              </a:rPr>
              <a:t>FICHE TECHNIQUE</a:t>
            </a:r>
            <a:r>
              <a:rPr lang="fr-FR" dirty="0"/>
              <a:t> </a:t>
            </a:r>
            <a:fld id="{089B2FF0-0DDF-4F0D-B23B-EF041C2A5B32}" type="datetime1">
              <a:rPr lang="fr-FR" smtClean="0"/>
              <a:pPr/>
              <a:t>21/10/2021</a:t>
            </a:fld>
            <a:endParaRPr lang="fr-FR" dirty="0"/>
          </a:p>
        </p:txBody>
      </p:sp>
    </p:spTree>
    <p:extLst>
      <p:ext uri="{BB962C8B-B14F-4D97-AF65-F5344CB8AC3E}">
        <p14:creationId xmlns:p14="http://schemas.microsoft.com/office/powerpoint/2010/main" val="4002823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ème Page">
    <p:spTree>
      <p:nvGrpSpPr>
        <p:cNvPr id="1" name=""/>
        <p:cNvGrpSpPr/>
        <p:nvPr/>
      </p:nvGrpSpPr>
      <p:grpSpPr>
        <a:xfrm>
          <a:off x="0" y="0"/>
          <a:ext cx="0" cy="0"/>
          <a:chOff x="0" y="0"/>
          <a:chExt cx="0" cy="0"/>
        </a:xfrm>
      </p:grpSpPr>
      <p:sp>
        <p:nvSpPr>
          <p:cNvPr id="15" name="Espace réservé du contenu 6"/>
          <p:cNvSpPr>
            <a:spLocks noGrp="1"/>
          </p:cNvSpPr>
          <p:nvPr>
            <p:ph sz="quarter" idx="13"/>
          </p:nvPr>
        </p:nvSpPr>
        <p:spPr>
          <a:xfrm>
            <a:off x="510086" y="587829"/>
            <a:ext cx="3213100" cy="9365796"/>
          </a:xfrm>
        </p:spPr>
        <p:txBody>
          <a:bodyPr>
            <a:normAutofit/>
          </a:bodyPr>
          <a:lstStyle>
            <a:lvl1pPr>
              <a:defRPr sz="900"/>
            </a:lvl1pPr>
            <a:lvl2pPr>
              <a:defRPr sz="900"/>
            </a:lvl2pPr>
            <a:lvl3pPr>
              <a:defRPr sz="900"/>
            </a:lvl3pPr>
            <a:lvl4pPr>
              <a:defRPr sz="900"/>
            </a:lvl4pPr>
            <a:lvl5pPr>
              <a:defRPr sz="9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6" name="Espace réservé du contenu 6"/>
          <p:cNvSpPr>
            <a:spLocks noGrp="1"/>
          </p:cNvSpPr>
          <p:nvPr>
            <p:ph sz="quarter" idx="14"/>
          </p:nvPr>
        </p:nvSpPr>
        <p:spPr>
          <a:xfrm>
            <a:off x="3827690" y="587829"/>
            <a:ext cx="3213100" cy="9365796"/>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Slide Number Placeholder 5"/>
          <p:cNvSpPr>
            <a:spLocks noGrp="1"/>
          </p:cNvSpPr>
          <p:nvPr>
            <p:ph type="sldNum" sz="quarter" idx="4"/>
          </p:nvPr>
        </p:nvSpPr>
        <p:spPr>
          <a:xfrm>
            <a:off x="6451926" y="10187888"/>
            <a:ext cx="574431" cy="569240"/>
          </a:xfrm>
          <a:prstGeom prst="rect">
            <a:avLst/>
          </a:prstGeom>
        </p:spPr>
        <p:txBody>
          <a:bodyPr vert="horz" lIns="91440" tIns="45720" rIns="91440" bIns="45720" rtlCol="0" anchor="ctr"/>
          <a:lstStyle>
            <a:lvl1pPr algn="r">
              <a:defRPr sz="900">
                <a:solidFill>
                  <a:schemeClr val="tx1">
                    <a:tint val="75000"/>
                  </a:schemeClr>
                </a:solidFill>
              </a:defRPr>
            </a:lvl1pPr>
          </a:lstStyle>
          <a:p>
            <a:fld id="{BB2658EC-FBEC-48A9-8724-CAE81BF06836}" type="slidenum">
              <a:rPr lang="fr-FR" smtClean="0"/>
              <a:pPr/>
              <a:t>‹#›</a:t>
            </a:fld>
            <a:endParaRPr lang="fr-FR" dirty="0"/>
          </a:p>
        </p:txBody>
      </p:sp>
      <p:sp>
        <p:nvSpPr>
          <p:cNvPr id="8" name="Date Placeholder 3"/>
          <p:cNvSpPr>
            <a:spLocks noGrp="1"/>
          </p:cNvSpPr>
          <p:nvPr>
            <p:ph type="dt" sz="half" idx="2"/>
          </p:nvPr>
        </p:nvSpPr>
        <p:spPr>
          <a:xfrm rot="16200000">
            <a:off x="6299424" y="9394112"/>
            <a:ext cx="1903236" cy="569240"/>
          </a:xfrm>
          <a:prstGeom prst="rect">
            <a:avLst/>
          </a:prstGeom>
        </p:spPr>
        <p:txBody>
          <a:bodyPr anchor="ctr"/>
          <a:lstStyle>
            <a:lvl1pPr algn="ctr">
              <a:defRPr sz="900" b="0">
                <a:solidFill>
                  <a:schemeClr val="tx1">
                    <a:lumMod val="50000"/>
                    <a:lumOff val="50000"/>
                  </a:schemeClr>
                </a:solidFill>
                <a:latin typeface="+mn-lt"/>
              </a:defRPr>
            </a:lvl1pPr>
          </a:lstStyle>
          <a:p>
            <a:r>
              <a:rPr lang="fr-FR" dirty="0">
                <a:ea typeface="Calibri" panose="020F0502020204030204" pitchFamily="34" charset="0"/>
                <a:cs typeface="Times New Roman" panose="02020603050405020304" pitchFamily="18" charset="0"/>
              </a:rPr>
              <a:t>FICHE TECHNIQUE</a:t>
            </a:r>
            <a:r>
              <a:rPr lang="fr-FR" dirty="0"/>
              <a:t> </a:t>
            </a:r>
            <a:fld id="{089B2FF0-0DDF-4F0D-B23B-EF041C2A5B32}" type="datetime1">
              <a:rPr lang="fr-FR" smtClean="0"/>
              <a:pPr/>
              <a:t>21/10/2021</a:t>
            </a:fld>
            <a:endParaRPr lang="fr-FR" dirty="0"/>
          </a:p>
        </p:txBody>
      </p:sp>
    </p:spTree>
    <p:extLst>
      <p:ext uri="{BB962C8B-B14F-4D97-AF65-F5344CB8AC3E}">
        <p14:creationId xmlns:p14="http://schemas.microsoft.com/office/powerpoint/2010/main" val="2821756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ème Page">
    <p:spTree>
      <p:nvGrpSpPr>
        <p:cNvPr id="1" name=""/>
        <p:cNvGrpSpPr/>
        <p:nvPr/>
      </p:nvGrpSpPr>
      <p:grpSpPr>
        <a:xfrm>
          <a:off x="0" y="0"/>
          <a:ext cx="0" cy="0"/>
          <a:chOff x="0" y="0"/>
          <a:chExt cx="0" cy="0"/>
        </a:xfrm>
      </p:grpSpPr>
      <p:sp>
        <p:nvSpPr>
          <p:cNvPr id="12" name="Espace réservé du contenu 6"/>
          <p:cNvSpPr>
            <a:spLocks noGrp="1"/>
          </p:cNvSpPr>
          <p:nvPr>
            <p:ph sz="quarter" idx="13"/>
          </p:nvPr>
        </p:nvSpPr>
        <p:spPr>
          <a:xfrm>
            <a:off x="510086" y="587829"/>
            <a:ext cx="3213100" cy="9365796"/>
          </a:xfrm>
        </p:spPr>
        <p:txBody>
          <a:bodyPr>
            <a:normAutofit/>
          </a:bodyPr>
          <a:lstStyle>
            <a:lvl1pPr>
              <a:defRPr sz="900"/>
            </a:lvl1pPr>
            <a:lvl2pPr>
              <a:defRPr sz="900"/>
            </a:lvl2pPr>
            <a:lvl3pPr>
              <a:defRPr sz="900"/>
            </a:lvl3pPr>
            <a:lvl4pPr>
              <a:defRPr sz="900"/>
            </a:lvl4pPr>
            <a:lvl5pPr>
              <a:defRPr sz="9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3" name="Espace réservé du contenu 6"/>
          <p:cNvSpPr>
            <a:spLocks noGrp="1"/>
          </p:cNvSpPr>
          <p:nvPr>
            <p:ph sz="quarter" idx="14"/>
          </p:nvPr>
        </p:nvSpPr>
        <p:spPr>
          <a:xfrm>
            <a:off x="3833212" y="587828"/>
            <a:ext cx="3213100" cy="8508795"/>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graphicFrame>
        <p:nvGraphicFramePr>
          <p:cNvPr id="9" name="Tableau 8"/>
          <p:cNvGraphicFramePr>
            <a:graphicFrameLocks noGrp="1"/>
          </p:cNvGraphicFramePr>
          <p:nvPr userDrawn="1">
            <p:extLst>
              <p:ext uri="{D42A27DB-BD31-4B8C-83A1-F6EECF244321}">
                <p14:modId xmlns:p14="http://schemas.microsoft.com/office/powerpoint/2010/main" val="499797811"/>
              </p:ext>
            </p:extLst>
          </p:nvPr>
        </p:nvGraphicFramePr>
        <p:xfrm>
          <a:off x="4053493" y="9304761"/>
          <a:ext cx="2772538" cy="674990"/>
        </p:xfrm>
        <a:graphic>
          <a:graphicData uri="http://schemas.openxmlformats.org/drawingml/2006/table">
            <a:tbl>
              <a:tblPr firstRow="1" bandRow="1">
                <a:tableStyleId>{5C22544A-7EE6-4342-B048-85BDC9FD1C3A}</a:tableStyleId>
              </a:tblPr>
              <a:tblGrid>
                <a:gridCol w="2772538">
                  <a:extLst>
                    <a:ext uri="{9D8B030D-6E8A-4147-A177-3AD203B41FA5}">
                      <a16:colId xmlns:a16="http://schemas.microsoft.com/office/drawing/2014/main" val="20000"/>
                    </a:ext>
                  </a:extLst>
                </a:gridCol>
              </a:tblGrid>
              <a:tr h="275264">
                <a:tc>
                  <a:txBody>
                    <a:bodyPr/>
                    <a:lstStyle/>
                    <a:p>
                      <a:r>
                        <a:rPr lang="fr-FR" sz="900" dirty="0"/>
                        <a:t>BOSTIK TECHNICAL</a:t>
                      </a:r>
                      <a:r>
                        <a:rPr lang="fr-FR" sz="900" baseline="0" dirty="0"/>
                        <a:t> ASSISTANCE</a:t>
                      </a:r>
                      <a:endParaRPr lang="fr-F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1BB26"/>
                    </a:solidFill>
                  </a:tcPr>
                </a:tc>
                <a:extLst>
                  <a:ext uri="{0D108BD9-81ED-4DB2-BD59-A6C34878D82A}">
                    <a16:rowId xmlns:a16="http://schemas.microsoft.com/office/drawing/2014/main" val="10000"/>
                  </a:ext>
                </a:extLst>
              </a:tr>
              <a:tr h="399726">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fr-FR" sz="900" b="1" kern="1200" dirty="0">
                          <a:solidFill>
                            <a:schemeClr val="bg1"/>
                          </a:solidFill>
                          <a:effectLst/>
                          <a:latin typeface="+mn-lt"/>
                          <a:ea typeface="+mn-ea"/>
                          <a:cs typeface="+mn-cs"/>
                        </a:rPr>
                        <a:t>Smart Help +XX</a:t>
                      </a:r>
                      <a:r>
                        <a:rPr lang="fr-FR" sz="900" b="1" kern="1200" baseline="0" dirty="0">
                          <a:solidFill>
                            <a:schemeClr val="bg1"/>
                          </a:solidFill>
                          <a:effectLst/>
                          <a:latin typeface="+mn-lt"/>
                          <a:ea typeface="+mn-ea"/>
                          <a:cs typeface="+mn-cs"/>
                        </a:rPr>
                        <a:t> </a:t>
                      </a:r>
                      <a:r>
                        <a:rPr lang="fr-FR" sz="900" b="1" kern="1200" baseline="0" dirty="0" err="1">
                          <a:solidFill>
                            <a:schemeClr val="bg1"/>
                          </a:solidFill>
                          <a:effectLst/>
                          <a:latin typeface="+mn-lt"/>
                          <a:ea typeface="+mn-ea"/>
                          <a:cs typeface="+mn-cs"/>
                        </a:rPr>
                        <a:t>XX</a:t>
                      </a:r>
                      <a:r>
                        <a:rPr lang="fr-FR" sz="900" b="1" kern="1200" baseline="0" dirty="0">
                          <a:solidFill>
                            <a:schemeClr val="bg1"/>
                          </a:solidFill>
                          <a:effectLst/>
                          <a:latin typeface="+mn-lt"/>
                          <a:ea typeface="+mn-ea"/>
                          <a:cs typeface="+mn-cs"/>
                        </a:rPr>
                        <a:t> XXX </a:t>
                      </a:r>
                      <a:r>
                        <a:rPr lang="fr-FR" sz="900" b="1" kern="1200" baseline="0" dirty="0" err="1">
                          <a:solidFill>
                            <a:schemeClr val="bg1"/>
                          </a:solidFill>
                          <a:effectLst/>
                          <a:latin typeface="+mn-lt"/>
                          <a:ea typeface="+mn-ea"/>
                          <a:cs typeface="+mn-cs"/>
                        </a:rPr>
                        <a:t>XXX</a:t>
                      </a:r>
                      <a:endParaRPr lang="fr-FR" sz="900" b="1" kern="1200" dirty="0">
                        <a:solidFill>
                          <a:schemeClr val="bg1"/>
                        </a:solidFill>
                        <a:effectLst/>
                        <a:latin typeface="+mn-lt"/>
                        <a:ea typeface="+mn-ea"/>
                        <a:cs typeface="+mn-cs"/>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122142"/>
                    </a:solidFill>
                  </a:tcPr>
                </a:tc>
                <a:extLst>
                  <a:ext uri="{0D108BD9-81ED-4DB2-BD59-A6C34878D82A}">
                    <a16:rowId xmlns:a16="http://schemas.microsoft.com/office/drawing/2014/main" val="10001"/>
                  </a:ext>
                </a:extLst>
              </a:tr>
            </a:tbl>
          </a:graphicData>
        </a:graphic>
      </p:graphicFrame>
      <p:pic>
        <p:nvPicPr>
          <p:cNvPr id="10" name="Image 9"/>
          <p:cNvPicPr>
            <a:picLocks noChangeAspect="1"/>
          </p:cNvPicPr>
          <p:nvPr userDrawn="1"/>
        </p:nvPicPr>
        <p:blipFill>
          <a:blip r:embed="rId2"/>
          <a:stretch>
            <a:fillRect/>
          </a:stretch>
        </p:blipFill>
        <p:spPr>
          <a:xfrm flipH="1">
            <a:off x="6061166" y="9133905"/>
            <a:ext cx="937324" cy="1189783"/>
          </a:xfrm>
          <a:prstGeom prst="rect">
            <a:avLst/>
          </a:prstGeom>
        </p:spPr>
      </p:pic>
    </p:spTree>
    <p:extLst>
      <p:ext uri="{BB962C8B-B14F-4D97-AF65-F5344CB8AC3E}">
        <p14:creationId xmlns:p14="http://schemas.microsoft.com/office/powerpoint/2010/main" val="36314297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7188" y="179278"/>
            <a:ext cx="7125295" cy="2011262"/>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217189" y="2333233"/>
            <a:ext cx="7125294" cy="7335202"/>
          </a:xfrm>
          <a:prstGeom prst="rect">
            <a:avLst/>
          </a:prstGeom>
        </p:spPr>
        <p:txBody>
          <a:bodyPr vert="horz" lIns="91440" tIns="45720" rIns="91440" bIns="45720" rtlCol="0">
            <a:normAutofit/>
          </a:bodyPr>
          <a:lstStyle/>
          <a:p>
            <a:pPr lvl="0"/>
            <a:r>
              <a:rPr lang="fr-FR" dirty="0"/>
              <a:t>Modifiez les styles du texte du masque</a:t>
            </a:r>
          </a:p>
          <a:p>
            <a:pPr lvl="1"/>
            <a:fld id="{436F5214-0436-4D09-A6DC-837C039A7557}" type="slidenum">
              <a:rPr lang="fr-FR" smtClean="0"/>
              <a:t>‹N°›</a:t>
            </a:fld>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4"/>
          </p:nvPr>
        </p:nvSpPr>
        <p:spPr>
          <a:xfrm>
            <a:off x="6451926" y="10187888"/>
            <a:ext cx="574431" cy="569240"/>
          </a:xfrm>
          <a:prstGeom prst="rect">
            <a:avLst/>
          </a:prstGeom>
        </p:spPr>
        <p:txBody>
          <a:bodyPr vert="horz" lIns="91440" tIns="45720" rIns="91440" bIns="45720" rtlCol="0" anchor="ctr"/>
          <a:lstStyle>
            <a:lvl1pPr algn="r">
              <a:defRPr sz="900">
                <a:solidFill>
                  <a:schemeClr val="tx1">
                    <a:tint val="75000"/>
                  </a:schemeClr>
                </a:solidFill>
              </a:defRPr>
            </a:lvl1pPr>
          </a:lstStyle>
          <a:p>
            <a:fld id="{BB2658EC-FBEC-48A9-8724-CAE81BF06836}" type="slidenum">
              <a:rPr lang="fr-FR" smtClean="0"/>
              <a:pPr/>
              <a:t>‹#›</a:t>
            </a:fld>
            <a:endParaRPr lang="fr-FR" dirty="0"/>
          </a:p>
        </p:txBody>
      </p:sp>
      <p:sp>
        <p:nvSpPr>
          <p:cNvPr id="9" name="Text Box 84"/>
          <p:cNvSpPr txBox="1">
            <a:spLocks noChangeArrowheads="1"/>
          </p:cNvSpPr>
          <p:nvPr userDrawn="1"/>
        </p:nvSpPr>
        <p:spPr bwMode="auto">
          <a:xfrm>
            <a:off x="1226696" y="1467644"/>
            <a:ext cx="5106280" cy="588735"/>
          </a:xfrm>
          <a:prstGeom prst="rect">
            <a:avLst/>
          </a:prstGeom>
          <a:noFill/>
          <a:ln w="9525">
            <a:noFill/>
            <a:miter lim="800000"/>
            <a:headEnd/>
            <a:tailEnd/>
          </a:ln>
        </p:spPr>
        <p:txBody>
          <a:bodyPr rot="0" vert="horz" wrap="square" lIns="98694" tIns="49347" rIns="98694" bIns="49347" anchor="ctr" anchorCtr="0" upright="1">
            <a:noAutofit/>
          </a:bodyPr>
          <a:lstStyle/>
          <a:p>
            <a:pPr algn="ctr">
              <a:lnSpc>
                <a:spcPct val="115000"/>
              </a:lnSpc>
              <a:spcAft>
                <a:spcPts val="1079"/>
              </a:spcAft>
            </a:pPr>
            <a:endParaRPr lang="fr-FR" sz="1187" dirty="0">
              <a:solidFill>
                <a:schemeClr val="bg1">
                  <a:lumMod val="9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Date Placeholder 3"/>
          <p:cNvSpPr>
            <a:spLocks noGrp="1"/>
          </p:cNvSpPr>
          <p:nvPr>
            <p:ph type="dt" sz="half" idx="2"/>
          </p:nvPr>
        </p:nvSpPr>
        <p:spPr>
          <a:xfrm rot="16200000">
            <a:off x="6299424" y="9394112"/>
            <a:ext cx="1903236" cy="569240"/>
          </a:xfrm>
          <a:prstGeom prst="rect">
            <a:avLst/>
          </a:prstGeom>
        </p:spPr>
        <p:txBody>
          <a:bodyPr anchor="ctr"/>
          <a:lstStyle>
            <a:lvl1pPr algn="ctr">
              <a:defRPr sz="900" b="0">
                <a:solidFill>
                  <a:schemeClr val="tx1">
                    <a:lumMod val="50000"/>
                    <a:lumOff val="50000"/>
                  </a:schemeClr>
                </a:solidFill>
                <a:latin typeface="+mn-lt"/>
              </a:defRPr>
            </a:lvl1pPr>
          </a:lstStyle>
          <a:p>
            <a:r>
              <a:rPr lang="fr-FR" dirty="0">
                <a:ea typeface="Calibri" panose="020F0502020204030204" pitchFamily="34" charset="0"/>
                <a:cs typeface="Times New Roman" panose="02020603050405020304" pitchFamily="18" charset="0"/>
              </a:rPr>
              <a:t>FICHE TECHNIQUE</a:t>
            </a:r>
            <a:r>
              <a:rPr lang="fr-FR" dirty="0"/>
              <a:t> </a:t>
            </a:r>
            <a:fld id="{089B2FF0-0DDF-4F0D-B23B-EF041C2A5B32}" type="datetime1">
              <a:rPr lang="fr-FR" smtClean="0"/>
              <a:pPr/>
              <a:t>21/10/2021</a:t>
            </a:fld>
            <a:endParaRPr lang="fr-FR" dirty="0"/>
          </a:p>
        </p:txBody>
      </p:sp>
      <p:sp>
        <p:nvSpPr>
          <p:cNvPr id="11" name="Footer Placeholder 4"/>
          <p:cNvSpPr txBox="1">
            <a:spLocks/>
          </p:cNvSpPr>
          <p:nvPr userDrawn="1"/>
        </p:nvSpPr>
        <p:spPr>
          <a:xfrm>
            <a:off x="263486" y="10237374"/>
            <a:ext cx="7032697" cy="569240"/>
          </a:xfrm>
          <a:prstGeom prst="rect">
            <a:avLst/>
          </a:prstGeom>
        </p:spPr>
        <p:txBody>
          <a:bodyPr vert="horz" lIns="91440" tIns="45720" rIns="91440" bIns="45720" rtlCol="0" anchor="ctr"/>
          <a:lstStyle>
            <a:defPPr>
              <a:defRPr lang="fr-FR"/>
            </a:defPPr>
            <a:lvl1pPr marL="0" algn="l" defTabSz="995352" rtl="0" eaLnBrk="1" latinLnBrk="0" hangingPunct="1">
              <a:defRPr sz="992" kern="1200">
                <a:solidFill>
                  <a:schemeClr val="tx1">
                    <a:tint val="75000"/>
                  </a:schemeClr>
                </a:solidFill>
                <a:latin typeface="+mn-lt"/>
                <a:ea typeface="+mn-ea"/>
                <a:cs typeface="+mn-cs"/>
              </a:defRPr>
            </a:lvl1pPr>
            <a:lvl2pPr marL="497676" algn="l" defTabSz="995352" rtl="0" eaLnBrk="1" latinLnBrk="0" hangingPunct="1">
              <a:defRPr sz="1959" kern="1200">
                <a:solidFill>
                  <a:schemeClr val="tx1"/>
                </a:solidFill>
                <a:latin typeface="+mn-lt"/>
                <a:ea typeface="+mn-ea"/>
                <a:cs typeface="+mn-cs"/>
              </a:defRPr>
            </a:lvl2pPr>
            <a:lvl3pPr marL="995352" algn="l" defTabSz="995352" rtl="0" eaLnBrk="1" latinLnBrk="0" hangingPunct="1">
              <a:defRPr sz="1959" kern="1200">
                <a:solidFill>
                  <a:schemeClr val="tx1"/>
                </a:solidFill>
                <a:latin typeface="+mn-lt"/>
                <a:ea typeface="+mn-ea"/>
                <a:cs typeface="+mn-cs"/>
              </a:defRPr>
            </a:lvl3pPr>
            <a:lvl4pPr marL="1493028" algn="l" defTabSz="995352" rtl="0" eaLnBrk="1" latinLnBrk="0" hangingPunct="1">
              <a:defRPr sz="1959" kern="1200">
                <a:solidFill>
                  <a:schemeClr val="tx1"/>
                </a:solidFill>
                <a:latin typeface="+mn-lt"/>
                <a:ea typeface="+mn-ea"/>
                <a:cs typeface="+mn-cs"/>
              </a:defRPr>
            </a:lvl4pPr>
            <a:lvl5pPr marL="1990703" algn="l" defTabSz="995352" rtl="0" eaLnBrk="1" latinLnBrk="0" hangingPunct="1">
              <a:defRPr sz="1959" kern="1200">
                <a:solidFill>
                  <a:schemeClr val="tx1"/>
                </a:solidFill>
                <a:latin typeface="+mn-lt"/>
                <a:ea typeface="+mn-ea"/>
                <a:cs typeface="+mn-cs"/>
              </a:defRPr>
            </a:lvl5pPr>
            <a:lvl6pPr marL="2488380" algn="l" defTabSz="995352" rtl="0" eaLnBrk="1" latinLnBrk="0" hangingPunct="1">
              <a:defRPr sz="1959" kern="1200">
                <a:solidFill>
                  <a:schemeClr val="tx1"/>
                </a:solidFill>
                <a:latin typeface="+mn-lt"/>
                <a:ea typeface="+mn-ea"/>
                <a:cs typeface="+mn-cs"/>
              </a:defRPr>
            </a:lvl6pPr>
            <a:lvl7pPr marL="2986056" algn="l" defTabSz="995352" rtl="0" eaLnBrk="1" latinLnBrk="0" hangingPunct="1">
              <a:defRPr sz="1959" kern="1200">
                <a:solidFill>
                  <a:schemeClr val="tx1"/>
                </a:solidFill>
                <a:latin typeface="+mn-lt"/>
                <a:ea typeface="+mn-ea"/>
                <a:cs typeface="+mn-cs"/>
              </a:defRPr>
            </a:lvl7pPr>
            <a:lvl8pPr marL="3483730" algn="l" defTabSz="995352" rtl="0" eaLnBrk="1" latinLnBrk="0" hangingPunct="1">
              <a:defRPr sz="1959" kern="1200">
                <a:solidFill>
                  <a:schemeClr val="tx1"/>
                </a:solidFill>
                <a:latin typeface="+mn-lt"/>
                <a:ea typeface="+mn-ea"/>
                <a:cs typeface="+mn-cs"/>
              </a:defRPr>
            </a:lvl8pPr>
            <a:lvl9pPr marL="3981406" algn="l" defTabSz="995352" rtl="0" eaLnBrk="1" latinLnBrk="0" hangingPunct="1">
              <a:defRPr sz="1959" kern="1200">
                <a:solidFill>
                  <a:schemeClr val="tx1"/>
                </a:solidFill>
                <a:latin typeface="+mn-lt"/>
                <a:ea typeface="+mn-ea"/>
                <a:cs typeface="+mn-cs"/>
              </a:defRPr>
            </a:lvl9pPr>
          </a:lstStyle>
          <a:p>
            <a:pPr algn="ctr"/>
            <a:endParaRPr lang="fr-FR" sz="900" dirty="0">
              <a:latin typeface="Bostik Office"/>
            </a:endParaRPr>
          </a:p>
        </p:txBody>
      </p:sp>
    </p:spTree>
    <p:extLst>
      <p:ext uri="{BB962C8B-B14F-4D97-AF65-F5344CB8AC3E}">
        <p14:creationId xmlns:p14="http://schemas.microsoft.com/office/powerpoint/2010/main" val="2656672115"/>
      </p:ext>
    </p:extLst>
  </p:cSld>
  <p:clrMap bg1="lt1" tx1="dk1" bg2="lt2" tx2="dk2" accent1="accent1" accent2="accent2" accent3="accent3" accent4="accent4" accent5="accent5" accent6="accent6" hlink="hlink" folHlink="folHlink"/>
  <p:sldLayoutIdLst>
    <p:sldLayoutId id="2147483697" r:id="rId1"/>
    <p:sldLayoutId id="2147483700" r:id="rId2"/>
    <p:sldLayoutId id="2147483698" r:id="rId3"/>
    <p:sldLayoutId id="2147483699" r:id="rId4"/>
  </p:sldLayoutIdLst>
  <p:hf hdr="0" ftr="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0" indent="0" algn="l" defTabSz="755934" rtl="0" eaLnBrk="1" latinLnBrk="0" hangingPunct="1">
        <a:lnSpc>
          <a:spcPct val="90000"/>
        </a:lnSpc>
        <a:spcBef>
          <a:spcPts val="827"/>
        </a:spcBef>
        <a:buFont typeface="Arial" panose="020B0604020202020204" pitchFamily="34" charset="0"/>
        <a:buNone/>
        <a:defRPr sz="900" kern="1200">
          <a:solidFill>
            <a:schemeClr val="tx1"/>
          </a:solidFill>
          <a:latin typeface="+mn-lt"/>
          <a:ea typeface="+mn-ea"/>
          <a:cs typeface="+mn-cs"/>
        </a:defRPr>
      </a:lvl1pPr>
      <a:lvl2pPr marL="377967" indent="0" algn="l" defTabSz="755934" rtl="0" eaLnBrk="1" latinLnBrk="0" hangingPunct="1">
        <a:lnSpc>
          <a:spcPct val="90000"/>
        </a:lnSpc>
        <a:spcBef>
          <a:spcPts val="413"/>
        </a:spcBef>
        <a:buFont typeface="Arial" panose="020B0604020202020204" pitchFamily="34" charset="0"/>
        <a:buNone/>
        <a:defRPr sz="900" kern="1200">
          <a:solidFill>
            <a:schemeClr val="tx1"/>
          </a:solidFill>
          <a:latin typeface="+mn-lt"/>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900" kern="1200">
          <a:solidFill>
            <a:schemeClr val="tx1"/>
          </a:solidFill>
          <a:latin typeface="+mn-lt"/>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900" kern="1200">
          <a:solidFill>
            <a:schemeClr val="tx1"/>
          </a:solidFill>
          <a:latin typeface="+mn-lt"/>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900"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jpe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 Id="rId14"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bostiksds.thewercs.com/default.aspx"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35271" y="1194658"/>
            <a:ext cx="5942554" cy="625910"/>
          </a:xfrm>
        </p:spPr>
        <p:txBody>
          <a:bodyPr>
            <a:normAutofit/>
          </a:bodyPr>
          <a:lstStyle/>
          <a:p>
            <a:pPr rtl="0"/>
            <a:r>
              <a:rPr lang="tr" b="1" i="0" u="none" baseline="0">
                <a:solidFill>
                  <a:prstClr val="white"/>
                </a:solidFill>
                <a:latin typeface="Bostik Bold" panose="02000000000000000000" pitchFamily="50" charset="0"/>
              </a:rPr>
              <a:t>SL </a:t>
            </a:r>
            <a:r>
              <a:rPr lang="tr" b="1" i="0" u="none" baseline="0">
                <a:solidFill>
                  <a:srgbClr val="FF590B"/>
                </a:solidFill>
                <a:latin typeface="Bostik Bold" panose="02000000000000000000" pitchFamily="50" charset="0"/>
              </a:rPr>
              <a:t>C750 </a:t>
            </a:r>
            <a:r>
              <a:rPr lang="tr" b="1" i="0" u="none" baseline="0">
                <a:solidFill>
                  <a:srgbClr val="FF590B"/>
                </a:solidFill>
                <a:latin typeface="Bostik Regular" panose="02000000000000000000" pitchFamily="50" charset="0"/>
              </a:rPr>
              <a:t>POLYRAG</a:t>
            </a:r>
          </a:p>
        </p:txBody>
      </p:sp>
      <p:sp>
        <p:nvSpPr>
          <p:cNvPr id="3" name="Espace réservé du texte 2"/>
          <p:cNvSpPr>
            <a:spLocks noGrp="1"/>
          </p:cNvSpPr>
          <p:nvPr>
            <p:ph type="body" sz="quarter" idx="13"/>
          </p:nvPr>
        </p:nvSpPr>
        <p:spPr>
          <a:xfrm>
            <a:off x="-11974" y="1747127"/>
            <a:ext cx="7559675" cy="486306"/>
          </a:xfrm>
        </p:spPr>
        <p:txBody>
          <a:bodyPr>
            <a:normAutofit/>
          </a:bodyPr>
          <a:lstStyle/>
          <a:p>
            <a:pPr rtl="0"/>
            <a:r>
              <a:rPr lang="tr" b="1" i="0" u="none" cap="all" baseline="0" dirty="0">
                <a:solidFill>
                  <a:srgbClr val="BFBFBF"/>
                </a:solidFill>
                <a:latin typeface="Bostik Office" panose="020B0503040000020004" pitchFamily="34" charset="0"/>
                <a:ea typeface="Calibri" panose="020F0502020204030204" pitchFamily="34" charset="0"/>
                <a:cs typeface="Times New Roman" panose="02020603050405020304" pitchFamily="18" charset="0"/>
              </a:rPr>
              <a:t>İÇ ZEMİNLERDE KULLANIM İÇİN ELYAF TAKVİYELİ, HIZLI, BOYALANABİLİR, KENDİLİĞİNDEN YAYILAN ŞAP (1-10</a:t>
            </a:r>
            <a:r>
              <a:rPr lang="tr" b="1" i="0" u="none" baseline="0" dirty="0">
                <a:solidFill>
                  <a:srgbClr val="BFBFBF"/>
                </a:solidFill>
                <a:latin typeface="Bostik Office" panose="020B0503040000020004" pitchFamily="34" charset="0"/>
                <a:ea typeface="Calibri" panose="020F0502020204030204" pitchFamily="34" charset="0"/>
                <a:cs typeface="Times New Roman" panose="02020603050405020304" pitchFamily="18" charset="0"/>
              </a:rPr>
              <a:t>mm</a:t>
            </a:r>
            <a:r>
              <a:rPr lang="tr" b="1" i="0" u="none" cap="all" baseline="0" dirty="0">
                <a:solidFill>
                  <a:srgbClr val="BFBFBF"/>
                </a:solidFill>
                <a:latin typeface="Bostik Office" panose="020B0503040000020004" pitchFamily="34" charset="0"/>
                <a:ea typeface="Calibri" panose="020F0502020204030204" pitchFamily="34" charset="0"/>
                <a:cs typeface="Times New Roman" panose="02020603050405020304" pitchFamily="18" charset="0"/>
              </a:rPr>
              <a:t>)</a:t>
            </a:r>
          </a:p>
        </p:txBody>
      </p:sp>
      <p:graphicFrame>
        <p:nvGraphicFramePr>
          <p:cNvPr id="5" name="Espace réservé du tableau 4"/>
          <p:cNvGraphicFramePr>
            <a:graphicFrameLocks noGrp="1"/>
          </p:cNvGraphicFramePr>
          <p:nvPr>
            <p:ph type="tbl" sz="quarter" idx="16"/>
            <p:extLst>
              <p:ext uri="{D42A27DB-BD31-4B8C-83A1-F6EECF244321}">
                <p14:modId xmlns:p14="http://schemas.microsoft.com/office/powerpoint/2010/main" val="2992605607"/>
              </p:ext>
            </p:extLst>
          </p:nvPr>
        </p:nvGraphicFramePr>
        <p:xfrm>
          <a:off x="290255" y="2503007"/>
          <a:ext cx="6766126" cy="8199120"/>
        </p:xfrm>
        <a:graphic>
          <a:graphicData uri="http://schemas.openxmlformats.org/drawingml/2006/table">
            <a:tbl>
              <a:tblPr firstRow="1" bandRow="1">
                <a:tableStyleId>{2D5ABB26-0587-4C30-8999-92F81FD0307C}</a:tableStyleId>
              </a:tblPr>
              <a:tblGrid>
                <a:gridCol w="3223523">
                  <a:extLst>
                    <a:ext uri="{9D8B030D-6E8A-4147-A177-3AD203B41FA5}">
                      <a16:colId xmlns:a16="http://schemas.microsoft.com/office/drawing/2014/main" val="20000"/>
                    </a:ext>
                  </a:extLst>
                </a:gridCol>
                <a:gridCol w="216266">
                  <a:extLst>
                    <a:ext uri="{9D8B030D-6E8A-4147-A177-3AD203B41FA5}">
                      <a16:colId xmlns:a16="http://schemas.microsoft.com/office/drawing/2014/main" val="20001"/>
                    </a:ext>
                  </a:extLst>
                </a:gridCol>
                <a:gridCol w="3326337">
                  <a:extLst>
                    <a:ext uri="{9D8B030D-6E8A-4147-A177-3AD203B41FA5}">
                      <a16:colId xmlns:a16="http://schemas.microsoft.com/office/drawing/2014/main" val="20002"/>
                    </a:ext>
                  </a:extLst>
                </a:gridCol>
              </a:tblGrid>
              <a:tr h="313470">
                <a:tc>
                  <a:txBody>
                    <a:bodyPr/>
                    <a:lstStyle/>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r>
                        <a:rPr lang="tr" sz="1100" b="1" i="0" u="none" baseline="0">
                          <a:solidFill>
                            <a:srgbClr val="FFFFFF"/>
                          </a:solidFill>
                          <a:effectLst/>
                          <a:latin typeface="Bostik Office"/>
                          <a:cs typeface="Times New Roman" panose="02020603050405020304" pitchFamily="18" charset="0"/>
                        </a:rPr>
                        <a:t>TEMEL AVANTAJLARI</a:t>
                      </a:r>
                      <a:endParaRPr lang="tr" sz="1100" dirty="0">
                        <a:effectLst/>
                        <a:latin typeface="Calibri" panose="020F050202020403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FBFBF"/>
                    </a:solidFill>
                  </a:tcPr>
                </a:tc>
                <a:tc>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9">
                  <a:txBody>
                    <a:bodyPr/>
                    <a:lstStyle/>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800"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800"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800"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800"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endParaRPr>
                    </a:p>
                    <a:p>
                      <a:pPr marL="0" marR="0" lvl="0" indent="0" algn="just" defTabSz="755934" rtl="0" eaLnBrk="1" fontAlgn="auto" latinLnBrk="0" hangingPunct="1">
                        <a:lnSpc>
                          <a:spcPct val="100000"/>
                        </a:lnSpc>
                        <a:spcBef>
                          <a:spcPts val="0"/>
                        </a:spcBef>
                        <a:spcAft>
                          <a:spcPts val="0"/>
                        </a:spcAft>
                        <a:buClrTx/>
                        <a:buSzTx/>
                        <a:buFont typeface="Arial" panose="020B0604020202020204" pitchFamily="34" charset="0"/>
                        <a:buNone/>
                        <a:tabLst/>
                        <a:defRPr/>
                      </a:pPr>
                      <a:r>
                        <a:rPr lang="tr" sz="8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*Orijinal ambalajında üretim tarihinden itibaren, açılmamış ambalajında, temiz bir zeminde, serin, kuru koşullarda +5°C ile +25°C sıcaklık aralığında ve doğrudan güneş ışığı almayacak şekilde depolanmalıdır. Soğuktan, nemden, buğulaşma ve çiyden koruyun.</a:t>
                      </a:r>
                    </a:p>
                    <a:p>
                      <a:pPr marL="0" marR="0" lvl="0" indent="0" algn="just" defTabSz="755934" rtl="0" eaLnBrk="1" fontAlgn="auto" latinLnBrk="0" hangingPunct="1">
                        <a:lnSpc>
                          <a:spcPct val="100000"/>
                        </a:lnSpc>
                        <a:spcBef>
                          <a:spcPts val="0"/>
                        </a:spcBef>
                        <a:spcAft>
                          <a:spcPts val="0"/>
                        </a:spcAft>
                        <a:buClrTx/>
                        <a:buSzTx/>
                        <a:buFont typeface="Arial" panose="020B0604020202020204" pitchFamily="34" charset="0"/>
                        <a:buNone/>
                        <a:tabLst/>
                        <a:defRPr/>
                      </a:pPr>
                      <a:r>
                        <a:rPr lang="tr" sz="8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 Bu süreler +23°C ve %50 bağıl nemde normalde emici olan yüzeyler için belirlenir</a:t>
                      </a: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221642">
                <a:tc>
                  <a:txBody>
                    <a:bodyPr/>
                    <a:lstStyle/>
                    <a:p>
                      <a:pPr marL="0" indent="0" algn="l" rtl="0">
                        <a:buFont typeface="Arial" panose="020B0604020202020204" pitchFamily="34" charset="0"/>
                        <a:buNone/>
                      </a:pPr>
                      <a:endParaRPr lang="tr" sz="800" b="1" dirty="0">
                        <a:solidFill>
                          <a:schemeClr val="tx1"/>
                        </a:solidFill>
                      </a:endParaRPr>
                    </a:p>
                    <a:p>
                      <a:pPr marL="171450" indent="-171450" algn="l" rtl="0">
                        <a:lnSpc>
                          <a:spcPct val="150000"/>
                        </a:lnSpc>
                        <a:buFont typeface="Arial" panose="020B0604020202020204" pitchFamily="34" charset="0"/>
                        <a:buChar char="•"/>
                      </a:pPr>
                      <a:r>
                        <a:rPr lang="en-US" sz="900" b="1" i="0" u="none" baseline="0" dirty="0" err="1">
                          <a:solidFill>
                            <a:schemeClr val="tx1"/>
                          </a:solidFill>
                        </a:rPr>
                        <a:t>Çok</a:t>
                      </a:r>
                      <a:r>
                        <a:rPr lang="en-US" sz="900" b="1" i="0" u="none" baseline="0" dirty="0">
                          <a:solidFill>
                            <a:schemeClr val="tx1"/>
                          </a:solidFill>
                        </a:rPr>
                        <a:t> </a:t>
                      </a:r>
                      <a:r>
                        <a:rPr lang="en-US" sz="900" b="1" i="0" u="none" baseline="0" dirty="0" err="1">
                          <a:solidFill>
                            <a:schemeClr val="tx1"/>
                          </a:solidFill>
                        </a:rPr>
                        <a:t>yönlülük</a:t>
                      </a:r>
                      <a:r>
                        <a:rPr lang="en-US" sz="900" b="1" i="0" u="none" baseline="0" dirty="0">
                          <a:solidFill>
                            <a:schemeClr val="tx1"/>
                          </a:solidFill>
                        </a:rPr>
                        <a:t>: </a:t>
                      </a:r>
                      <a:r>
                        <a:rPr lang="en-US" sz="900" b="1" i="0" u="none" baseline="0" dirty="0" err="1">
                          <a:solidFill>
                            <a:schemeClr val="tx1"/>
                          </a:solidFill>
                        </a:rPr>
                        <a:t>elyaf</a:t>
                      </a:r>
                      <a:r>
                        <a:rPr lang="en-US" sz="900" b="1" i="0" u="none" baseline="0" dirty="0">
                          <a:solidFill>
                            <a:schemeClr val="tx1"/>
                          </a:solidFill>
                        </a:rPr>
                        <a:t> </a:t>
                      </a:r>
                      <a:r>
                        <a:rPr lang="en-US" sz="900" b="1" i="0" u="none" baseline="0" dirty="0" err="1">
                          <a:solidFill>
                            <a:schemeClr val="tx1"/>
                          </a:solidFill>
                        </a:rPr>
                        <a:t>takviyeli</a:t>
                      </a:r>
                      <a:r>
                        <a:rPr lang="en-US" sz="900" b="1" i="0" u="none" baseline="0" dirty="0">
                          <a:solidFill>
                            <a:schemeClr val="tx1"/>
                          </a:solidFill>
                        </a:rPr>
                        <a:t>, </a:t>
                      </a:r>
                      <a:r>
                        <a:rPr lang="en-US" sz="900" b="1" i="0" u="none" baseline="0" dirty="0" err="1">
                          <a:solidFill>
                            <a:schemeClr val="tx1"/>
                          </a:solidFill>
                        </a:rPr>
                        <a:t>hızlı</a:t>
                      </a:r>
                      <a:r>
                        <a:rPr lang="en-US" sz="900" b="1" i="0" u="none" baseline="0" dirty="0">
                          <a:solidFill>
                            <a:schemeClr val="tx1"/>
                          </a:solidFill>
                        </a:rPr>
                        <a:t> </a:t>
                      </a:r>
                      <a:r>
                        <a:rPr lang="en-US" sz="900" b="1" i="0" u="none" baseline="0" dirty="0" err="1">
                          <a:solidFill>
                            <a:schemeClr val="tx1"/>
                          </a:solidFill>
                        </a:rPr>
                        <a:t>kuruyan</a:t>
                      </a:r>
                      <a:r>
                        <a:rPr lang="en-US" sz="900" b="1" i="0" u="none" baseline="0" dirty="0">
                          <a:solidFill>
                            <a:schemeClr val="tx1"/>
                          </a:solidFill>
                        </a:rPr>
                        <a:t>, </a:t>
                      </a:r>
                      <a:r>
                        <a:rPr lang="en-US" sz="900" b="1" i="0" u="none" baseline="0" dirty="0" err="1">
                          <a:solidFill>
                            <a:schemeClr val="tx1"/>
                          </a:solidFill>
                        </a:rPr>
                        <a:t>boyanabilir</a:t>
                      </a:r>
                      <a:endParaRPr lang="en-US" sz="900" b="1" i="0" u="none" baseline="0" dirty="0">
                        <a:solidFill>
                          <a:schemeClr val="tx1"/>
                        </a:solidFill>
                      </a:endParaRPr>
                    </a:p>
                    <a:p>
                      <a:pPr marL="171450" indent="-171450" algn="l" rtl="0">
                        <a:lnSpc>
                          <a:spcPct val="150000"/>
                        </a:lnSpc>
                        <a:buFont typeface="Arial" panose="020B0604020202020204" pitchFamily="34" charset="0"/>
                        <a:buChar char="•"/>
                      </a:pPr>
                      <a:r>
                        <a:rPr lang="en-US" sz="900" b="1" i="0" u="none" baseline="0" dirty="0" err="1">
                          <a:solidFill>
                            <a:schemeClr val="tx1"/>
                          </a:solidFill>
                        </a:rPr>
                        <a:t>Özellikle</a:t>
                      </a:r>
                      <a:r>
                        <a:rPr lang="en-US" sz="900" b="1" i="0" u="none" baseline="0" dirty="0">
                          <a:solidFill>
                            <a:schemeClr val="tx1"/>
                          </a:solidFill>
                        </a:rPr>
                        <a:t> </a:t>
                      </a:r>
                      <a:r>
                        <a:rPr lang="en-US" sz="900" b="1" i="0" u="none" baseline="0" dirty="0" err="1">
                          <a:solidFill>
                            <a:schemeClr val="tx1"/>
                          </a:solidFill>
                        </a:rPr>
                        <a:t>ahşap</a:t>
                      </a:r>
                      <a:r>
                        <a:rPr lang="en-US" sz="900" b="1" i="0" u="none" baseline="0" dirty="0">
                          <a:solidFill>
                            <a:schemeClr val="tx1"/>
                          </a:solidFill>
                        </a:rPr>
                        <a:t> alt </a:t>
                      </a:r>
                      <a:r>
                        <a:rPr lang="en-US" sz="900" b="1" i="0" u="none" baseline="0" dirty="0" err="1">
                          <a:solidFill>
                            <a:schemeClr val="tx1"/>
                          </a:solidFill>
                        </a:rPr>
                        <a:t>zeminlerde</a:t>
                      </a:r>
                      <a:r>
                        <a:rPr lang="en-US" sz="900" b="1" i="0" u="none" baseline="0" dirty="0">
                          <a:solidFill>
                            <a:schemeClr val="tx1"/>
                          </a:solidFill>
                        </a:rPr>
                        <a:t> </a:t>
                      </a:r>
                      <a:r>
                        <a:rPr lang="en-US" sz="900" b="1" i="0" u="none" baseline="0" dirty="0" err="1">
                          <a:solidFill>
                            <a:schemeClr val="tx1"/>
                          </a:solidFill>
                        </a:rPr>
                        <a:t>yenileme</a:t>
                      </a:r>
                      <a:r>
                        <a:rPr lang="en-US" sz="900" b="1" i="0" u="none" baseline="0" dirty="0">
                          <a:solidFill>
                            <a:schemeClr val="tx1"/>
                          </a:solidFill>
                        </a:rPr>
                        <a:t> </a:t>
                      </a:r>
                      <a:r>
                        <a:rPr lang="en-US" sz="900" b="1" i="0" u="none" baseline="0" dirty="0" err="1">
                          <a:solidFill>
                            <a:schemeClr val="tx1"/>
                          </a:solidFill>
                        </a:rPr>
                        <a:t>için</a:t>
                      </a:r>
                      <a:endParaRPr lang="en-US" sz="900" b="1" i="0" u="none" baseline="0" dirty="0">
                        <a:solidFill>
                          <a:schemeClr val="tx1"/>
                        </a:solidFill>
                      </a:endParaRPr>
                    </a:p>
                    <a:p>
                      <a:pPr marL="171450" indent="-171450" algn="l" rtl="0">
                        <a:lnSpc>
                          <a:spcPct val="150000"/>
                        </a:lnSpc>
                        <a:buFont typeface="Arial" panose="020B0604020202020204" pitchFamily="34" charset="0"/>
                        <a:buChar char="•"/>
                      </a:pPr>
                      <a:r>
                        <a:rPr lang="en-US" sz="900" b="1" i="0" u="none" baseline="0" dirty="0" err="1">
                          <a:solidFill>
                            <a:schemeClr val="tx1"/>
                          </a:solidFill>
                        </a:rPr>
                        <a:t>Tüm</a:t>
                      </a:r>
                      <a:r>
                        <a:rPr lang="en-US" sz="900" b="1" i="0" u="none" baseline="0" dirty="0">
                          <a:solidFill>
                            <a:schemeClr val="tx1"/>
                          </a:solidFill>
                        </a:rPr>
                        <a:t> </a:t>
                      </a:r>
                      <a:r>
                        <a:rPr lang="en-US" sz="900" b="1" i="0" u="none" baseline="0" dirty="0" err="1">
                          <a:solidFill>
                            <a:schemeClr val="tx1"/>
                          </a:solidFill>
                        </a:rPr>
                        <a:t>ısıtmalı</a:t>
                      </a:r>
                      <a:r>
                        <a:rPr lang="en-US" sz="900" b="1" i="0" u="none" baseline="0" dirty="0">
                          <a:solidFill>
                            <a:schemeClr val="tx1"/>
                          </a:solidFill>
                        </a:rPr>
                        <a:t> </a:t>
                      </a:r>
                      <a:r>
                        <a:rPr lang="en-US" sz="900" b="1" i="0" u="none" baseline="0" dirty="0" err="1">
                          <a:solidFill>
                            <a:schemeClr val="tx1"/>
                          </a:solidFill>
                        </a:rPr>
                        <a:t>zeminlerle</a:t>
                      </a:r>
                      <a:r>
                        <a:rPr lang="en-US" sz="900" b="1" i="0" u="none" baseline="0" dirty="0">
                          <a:solidFill>
                            <a:schemeClr val="tx1"/>
                          </a:solidFill>
                        </a:rPr>
                        <a:t> </a:t>
                      </a:r>
                      <a:r>
                        <a:rPr lang="en-US" sz="900" b="1" i="0" u="none" baseline="0" dirty="0" err="1">
                          <a:solidFill>
                            <a:schemeClr val="tx1"/>
                          </a:solidFill>
                        </a:rPr>
                        <a:t>uyumludur</a:t>
                      </a:r>
                      <a:endParaRPr lang="tr" sz="900" b="1" i="0" u="none" baseline="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lgn="l" rtl="0">
                        <a:buFont typeface="Arial" panose="020B0604020202020204" pitchFamily="34" charset="0"/>
                        <a:buChar char="•"/>
                      </a:pPr>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285750" indent="-285750" algn="l" rtl="0">
                        <a:buFont typeface="Arial" panose="020B0604020202020204" pitchFamily="34" charset="0"/>
                        <a:buChar char="•"/>
                      </a:pPr>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25202">
                <a:tc rowSpan="7">
                  <a:txBody>
                    <a:bodyPr/>
                    <a:lstStyle/>
                    <a:p>
                      <a:pPr marL="0" marR="0" lvl="0" indent="0" algn="just" defTabSz="755934" rtl="0" eaLnBrk="1" fontAlgn="auto" latinLnBrk="0" hangingPunct="1">
                        <a:lnSpc>
                          <a:spcPct val="107000"/>
                        </a:lnSpc>
                        <a:spcBef>
                          <a:spcPts val="0"/>
                        </a:spcBef>
                        <a:spcAft>
                          <a:spcPts val="0"/>
                        </a:spcAft>
                        <a:buClrTx/>
                        <a:buSzTx/>
                        <a:buFontTx/>
                        <a:buNone/>
                        <a:tabLst/>
                        <a:defRPr/>
                      </a:pPr>
                      <a:r>
                        <a:rPr kumimoji="0" lang="tr" sz="1100" b="1" i="0" u="none" strike="noStrike" kern="1200" cap="none" spc="0" normalizeH="0" baseline="0" dirty="0">
                          <a:ln>
                            <a:noFill/>
                          </a:ln>
                          <a:solidFill>
                            <a:srgbClr val="BFBFBF"/>
                          </a:solidFill>
                          <a:effectLst/>
                          <a:uLnTx/>
                          <a:uFillTx/>
                          <a:latin typeface="Bostik Office" panose="020B0503040000020004" pitchFamily="34" charset="0"/>
                          <a:ea typeface="+mn-ea"/>
                          <a:cs typeface="Times New Roman" panose="02020603050405020304" pitchFamily="18" charset="0"/>
                        </a:rPr>
                        <a:t>AÇIKLAMA</a:t>
                      </a:r>
                      <a:endParaRPr lang="tr" sz="900" dirty="0">
                        <a:effectLst/>
                        <a:latin typeface="Bostik Office" panose="020B0503040000020004" pitchFamily="34" charset="0"/>
                        <a:ea typeface="Calibri" panose="020F0502020204030204" pitchFamily="34" charset="0"/>
                        <a:cs typeface="Times New Roman" panose="02020603050405020304" pitchFamily="18" charset="0"/>
                      </a:endParaRPr>
                    </a:p>
                    <a:p>
                      <a:pPr algn="just" rtl="0">
                        <a:lnSpc>
                          <a:spcPct val="107000"/>
                        </a:lnSpc>
                        <a:spcAft>
                          <a:spcPts val="0"/>
                        </a:spcAft>
                      </a:pPr>
                      <a:r>
                        <a:rPr lang="tr" sz="900" b="0" i="0" u="none" baseline="0" dirty="0">
                          <a:effectLst/>
                          <a:latin typeface="Bostik Office" panose="020B0503040000020004" pitchFamily="34" charset="0"/>
                          <a:ea typeface="Calibri" panose="020F0502020204030204" pitchFamily="34" charset="0"/>
                          <a:cs typeface="Times New Roman" panose="02020603050405020304" pitchFamily="18" charset="0"/>
                        </a:rPr>
                        <a:t>SL C750 POLYRAG, sentetik elyaflarla güçlendirilmiş esnek, hızlı, boyanabilir, kendiliğinden yayılan bir şaptır.</a:t>
                      </a:r>
                    </a:p>
                    <a:p>
                      <a:pPr algn="just" rtl="0">
                        <a:lnSpc>
                          <a:spcPct val="107000"/>
                        </a:lnSpc>
                        <a:spcAft>
                          <a:spcPts val="0"/>
                        </a:spcAft>
                      </a:pPr>
                      <a:endParaRPr lang="tr" sz="900" baseline="0" dirty="0">
                        <a:effectLst/>
                        <a:latin typeface="Bostik Office" panose="020B0503040000020004" pitchFamily="34" charset="0"/>
                        <a:ea typeface="Calibri" panose="020F0502020204030204" pitchFamily="34" charset="0"/>
                        <a:cs typeface="Times New Roman" panose="02020603050405020304" pitchFamily="18" charset="0"/>
                      </a:endParaRPr>
                    </a:p>
                    <a:p>
                      <a:pPr algn="just" rtl="0">
                        <a:lnSpc>
                          <a:spcPct val="107000"/>
                        </a:lnSpc>
                        <a:spcAft>
                          <a:spcPts val="0"/>
                        </a:spcAft>
                      </a:pPr>
                      <a:r>
                        <a:rPr kumimoji="0" lang="tr" sz="1100" b="1" i="0" u="none" strike="noStrike" kern="1200" cap="none" spc="0" normalizeH="0" baseline="0" dirty="0">
                          <a:ln>
                            <a:noFill/>
                          </a:ln>
                          <a:solidFill>
                            <a:srgbClr val="BFBFBF"/>
                          </a:solidFill>
                          <a:effectLst/>
                          <a:uLnTx/>
                          <a:uFillTx/>
                          <a:latin typeface="Bostik Office" panose="020B0503040000020004" pitchFamily="34" charset="0"/>
                          <a:ea typeface="+mn-ea"/>
                          <a:cs typeface="Times New Roman" panose="02020603050405020304" pitchFamily="18" charset="0"/>
                        </a:rPr>
                        <a:t>KULLANIM ALANI</a:t>
                      </a:r>
                    </a:p>
                    <a:p>
                      <a:pPr marL="171450" indent="-171450" algn="just" rtl="0">
                        <a:lnSpc>
                          <a:spcPct val="107000"/>
                        </a:lnSpc>
                        <a:spcAft>
                          <a:spcPts val="0"/>
                        </a:spcAft>
                        <a:buFont typeface="Arial" panose="020B0604020202020204" pitchFamily="34" charset="0"/>
                        <a:buChar char="•"/>
                      </a:pPr>
                      <a:r>
                        <a:rPr lang="tr" sz="900" b="0" i="0" u="none" baseline="0" dirty="0">
                          <a:effectLst/>
                          <a:latin typeface="Bostik Office" panose="020B0503040000020004" pitchFamily="34" charset="0"/>
                          <a:ea typeface="Calibri" panose="020F0502020204030204" pitchFamily="34" charset="0"/>
                          <a:cs typeface="Times New Roman" panose="02020603050405020304" pitchFamily="18" charset="0"/>
                        </a:rPr>
                        <a:t>Yeni işler ve tadilat işlemleri için uygundur.</a:t>
                      </a:r>
                    </a:p>
                    <a:p>
                      <a:pPr marL="171450" indent="-171450" algn="just" rtl="0">
                        <a:lnSpc>
                          <a:spcPct val="107000"/>
                        </a:lnSpc>
                        <a:spcAft>
                          <a:spcPts val="0"/>
                        </a:spcAft>
                        <a:buFont typeface="Arial" panose="020B0604020202020204" pitchFamily="34" charset="0"/>
                        <a:buChar char="•"/>
                      </a:pPr>
                      <a:r>
                        <a:rPr lang="tr" sz="900" b="0" i="0" u="none" baseline="0" dirty="0">
                          <a:effectLst/>
                          <a:latin typeface="Bostik Office" panose="020B0503040000020004" pitchFamily="34" charset="0"/>
                          <a:ea typeface="Calibri" panose="020F0502020204030204" pitchFamily="34" charset="0"/>
                          <a:cs typeface="Times New Roman" panose="02020603050405020304" pitchFamily="18" charset="0"/>
                        </a:rPr>
                        <a:t>Tadilat yüzeylerinde  3 mm kalınlıktan itibaren P3 sınıfıdır.</a:t>
                      </a:r>
                    </a:p>
                    <a:p>
                      <a:pPr marL="171450" indent="-171450" algn="just" rtl="0">
                        <a:lnSpc>
                          <a:spcPct val="107000"/>
                        </a:lnSpc>
                        <a:spcAft>
                          <a:spcPts val="0"/>
                        </a:spcAft>
                        <a:buFont typeface="Arial" panose="020B0604020202020204" pitchFamily="34" charset="0"/>
                        <a:buChar char="•"/>
                      </a:pPr>
                      <a:r>
                        <a:rPr lang="tr" sz="900" b="0" i="0" u="none" baseline="0" dirty="0">
                          <a:effectLst/>
                          <a:latin typeface="Bostik Office" panose="020B0503040000020004" pitchFamily="34" charset="0"/>
                          <a:ea typeface="Calibri" panose="020F0502020204030204" pitchFamily="34" charset="0"/>
                          <a:cs typeface="Times New Roman" panose="02020603050405020304" pitchFamily="18" charset="0"/>
                        </a:rPr>
                        <a:t>Özellikle eski parkelerin tadilatı ve her türlü tadilat işleri için uygundur.</a:t>
                      </a:r>
                    </a:p>
                    <a:p>
                      <a:pPr marL="171450" indent="-171450" algn="just" rtl="0">
                        <a:lnSpc>
                          <a:spcPct val="107000"/>
                        </a:lnSpc>
                        <a:spcAft>
                          <a:spcPts val="0"/>
                        </a:spcAft>
                        <a:buFontTx/>
                        <a:buChar char="-"/>
                      </a:pPr>
                      <a:endParaRPr kumimoji="0" lang="tr" sz="500" b="1" i="0" u="none" strike="noStrike" kern="1200" cap="none" spc="0" normalizeH="0" baseline="0" noProof="0" dirty="0">
                        <a:ln>
                          <a:noFill/>
                        </a:ln>
                        <a:solidFill>
                          <a:srgbClr val="FFFFFF"/>
                        </a:solidFill>
                        <a:effectLst/>
                        <a:uLnTx/>
                        <a:uFillTx/>
                        <a:latin typeface="+mn-lt"/>
                        <a:ea typeface="+mn-ea"/>
                        <a:cs typeface="Times New Roman" panose="02020603050405020304" pitchFamily="18" charset="0"/>
                      </a:endParaRPr>
                    </a:p>
                    <a:p>
                      <a:pPr algn="just" rtl="0">
                        <a:lnSpc>
                          <a:spcPct val="107000"/>
                        </a:lnSpc>
                        <a:spcAft>
                          <a:spcPts val="0"/>
                        </a:spcAft>
                      </a:pPr>
                      <a:endParaRPr kumimoji="0" lang="tr" sz="500" b="1" i="0" u="none" strike="noStrike" kern="1200" cap="none" spc="0" normalizeH="0" baseline="0" noProof="0" dirty="0">
                        <a:ln>
                          <a:noFill/>
                        </a:ln>
                        <a:solidFill>
                          <a:srgbClr val="FFFFFF"/>
                        </a:solidFill>
                        <a:effectLst/>
                        <a:uLnTx/>
                        <a:uFillTx/>
                        <a:latin typeface="+mn-lt"/>
                        <a:ea typeface="+mn-ea"/>
                        <a:cs typeface="Times New Roman" panose="02020603050405020304" pitchFamily="18" charset="0"/>
                      </a:endParaRPr>
                    </a:p>
                    <a:p>
                      <a:pPr algn="just" rtl="0">
                        <a:lnSpc>
                          <a:spcPct val="107000"/>
                        </a:lnSpc>
                        <a:spcAft>
                          <a:spcPts val="0"/>
                        </a:spcAft>
                      </a:pPr>
                      <a:r>
                        <a:rPr lang="tr" sz="900" b="1"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Uygulama alanları:</a:t>
                      </a:r>
                    </a:p>
                    <a:p>
                      <a:pPr algn="just" rtl="0">
                        <a:lnSpc>
                          <a:spcPct val="107000"/>
                        </a:lnSpc>
                        <a:spcAft>
                          <a:spcPts val="0"/>
                        </a:spcAft>
                      </a:pPr>
                      <a:r>
                        <a:rPr lang="tr" sz="900" b="0" i="0" u="sng"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Yeni işler</a:t>
                      </a:r>
                    </a:p>
                    <a:p>
                      <a:pPr marL="171450" indent="-171450" algn="just" defTabSz="755934" rtl="0" eaLnBrk="1" latinLnBrk="0" hangingPunct="1">
                        <a:lnSpc>
                          <a:spcPct val="107000"/>
                        </a:lnSpc>
                        <a:spcAft>
                          <a:spcPts val="0"/>
                        </a:spcAft>
                        <a:buFont typeface="Arial" panose="020B0604020202020204" pitchFamily="34" charset="0"/>
                        <a:buChar char="•"/>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Düzgün bir yüze sahip beton</a:t>
                      </a:r>
                    </a:p>
                    <a:p>
                      <a:pPr marL="171450" indent="-171450" algn="just" defTabSz="755934" rtl="0" eaLnBrk="1" latinLnBrk="0" hangingPunct="1">
                        <a:lnSpc>
                          <a:spcPct val="107000"/>
                        </a:lnSpc>
                        <a:spcAft>
                          <a:spcPts val="0"/>
                        </a:spcAft>
                        <a:buFont typeface="Arial" panose="020B0604020202020204" pitchFamily="34" charset="0"/>
                        <a:buChar char="•"/>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Gömülü şap bulunan beton</a:t>
                      </a:r>
                    </a:p>
                    <a:p>
                      <a:pPr marL="171450" indent="-171450" algn="just" defTabSz="755934" rtl="0" eaLnBrk="1" latinLnBrk="0" hangingPunct="1">
                        <a:lnSpc>
                          <a:spcPct val="107000"/>
                        </a:lnSpc>
                        <a:spcAft>
                          <a:spcPts val="0"/>
                        </a:spcAft>
                        <a:buFont typeface="Arial" panose="020B0604020202020204" pitchFamily="34" charset="0"/>
                        <a:buChar char="•"/>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Yerleşik şaplar</a:t>
                      </a:r>
                    </a:p>
                    <a:p>
                      <a:pPr marL="171450" indent="-171450" algn="just" defTabSz="755934" rtl="0" eaLnBrk="1" latinLnBrk="0" hangingPunct="1">
                        <a:lnSpc>
                          <a:spcPct val="107000"/>
                        </a:lnSpc>
                        <a:spcAft>
                          <a:spcPts val="0"/>
                        </a:spcAft>
                        <a:buFont typeface="Arial" panose="020B0604020202020204" pitchFamily="34" charset="0"/>
                        <a:buChar char="•"/>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Kalsiyum sülfat şap</a:t>
                      </a:r>
                    </a:p>
                    <a:p>
                      <a:pPr marL="171450" indent="-171450" algn="just" defTabSz="755934" rtl="0" eaLnBrk="1" latinLnBrk="0" hangingPunct="1">
                        <a:lnSpc>
                          <a:spcPct val="107000"/>
                        </a:lnSpc>
                        <a:spcAft>
                          <a:spcPts val="0"/>
                        </a:spcAft>
                        <a:buFont typeface="Arial" panose="020B0604020202020204" pitchFamily="34" charset="0"/>
                        <a:buChar char="•"/>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Isıtılmış zeminler</a:t>
                      </a:r>
                    </a:p>
                    <a:p>
                      <a:pPr marL="171450" indent="-171450" algn="just" defTabSz="755934" rtl="0" eaLnBrk="1" latinLnBrk="0" hangingPunct="1">
                        <a:lnSpc>
                          <a:spcPct val="107000"/>
                        </a:lnSpc>
                        <a:spcAft>
                          <a:spcPts val="0"/>
                        </a:spcAft>
                        <a:buFont typeface="Arial" panose="020B0604020202020204" pitchFamily="34" charset="0"/>
                        <a:buChar char="•"/>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Asfalt Şaplar</a:t>
                      </a:r>
                    </a:p>
                    <a:p>
                      <a:pPr marL="0" indent="0" algn="just" defTabSz="755934" rtl="0" eaLnBrk="1" latinLnBrk="0" hangingPunct="1">
                        <a:lnSpc>
                          <a:spcPct val="107000"/>
                        </a:lnSpc>
                        <a:spcAft>
                          <a:spcPts val="0"/>
                        </a:spcAft>
                        <a:buFont typeface="Arial" panose="020B0604020202020204" pitchFamily="34" charset="0"/>
                        <a:buNone/>
                      </a:pPr>
                      <a:r>
                        <a:rPr lang="tr" sz="900" b="0" i="0" u="sng"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Tadilat</a:t>
                      </a:r>
                    </a:p>
                    <a:p>
                      <a:pPr marL="171450" indent="-171450" algn="just" defTabSz="755934" rtl="0" eaLnBrk="1" latinLnBrk="0" hangingPunct="1">
                        <a:lnSpc>
                          <a:spcPct val="107000"/>
                        </a:lnSpc>
                        <a:spcAft>
                          <a:spcPts val="0"/>
                        </a:spcAft>
                        <a:buFont typeface="Arial" panose="020B0604020202020204" pitchFamily="34" charset="0"/>
                        <a:buChar char="•"/>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Eski Karolar</a:t>
                      </a:r>
                    </a:p>
                    <a:p>
                      <a:pPr marL="171450" indent="-171450" algn="just" defTabSz="755934" rtl="0" eaLnBrk="1" latinLnBrk="0" hangingPunct="1">
                        <a:lnSpc>
                          <a:spcPct val="107000"/>
                        </a:lnSpc>
                        <a:spcAft>
                          <a:spcPts val="0"/>
                        </a:spcAft>
                        <a:buFont typeface="Arial" panose="020B0604020202020204" pitchFamily="34" charset="0"/>
                        <a:buChar char="•"/>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Eski Tutkal izleri</a:t>
                      </a:r>
                    </a:p>
                    <a:p>
                      <a:pPr marL="171450" indent="-171450" algn="just" defTabSz="755934" rtl="0" eaLnBrk="1" latinLnBrk="0" hangingPunct="1">
                        <a:lnSpc>
                          <a:spcPct val="107000"/>
                        </a:lnSpc>
                        <a:spcAft>
                          <a:spcPts val="0"/>
                        </a:spcAft>
                        <a:buFont typeface="Arial" panose="020B0604020202020204" pitchFamily="34" charset="0"/>
                        <a:buChar char="•"/>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Eski yarı esnek karolar</a:t>
                      </a:r>
                    </a:p>
                    <a:p>
                      <a:pPr marL="171450" indent="-171450" algn="just" defTabSz="755934" rtl="0" eaLnBrk="1" latinLnBrk="0" hangingPunct="1">
                        <a:lnSpc>
                          <a:spcPct val="107000"/>
                        </a:lnSpc>
                        <a:spcAft>
                          <a:spcPts val="0"/>
                        </a:spcAft>
                        <a:buFont typeface="Arial" panose="020B0604020202020204" pitchFamily="34" charset="0"/>
                        <a:buChar char="•"/>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Eski zemin boyaları</a:t>
                      </a:r>
                    </a:p>
                    <a:p>
                      <a:pPr marL="171450" indent="-171450" algn="just" defTabSz="755934" rtl="0" eaLnBrk="1" latinLnBrk="0" hangingPunct="1">
                        <a:lnSpc>
                          <a:spcPct val="107000"/>
                        </a:lnSpc>
                        <a:spcAft>
                          <a:spcPts val="0"/>
                        </a:spcAft>
                        <a:buFont typeface="Arial" panose="020B0604020202020204" pitchFamily="34" charset="0"/>
                        <a:buChar char="•"/>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Kuru Şaplar</a:t>
                      </a:r>
                    </a:p>
                    <a:p>
                      <a:pPr marL="171450" indent="-171450" algn="just" defTabSz="755934" rtl="0" eaLnBrk="1" latinLnBrk="0" hangingPunct="1">
                        <a:lnSpc>
                          <a:spcPct val="107000"/>
                        </a:lnSpc>
                        <a:spcAft>
                          <a:spcPts val="0"/>
                        </a:spcAft>
                        <a:buFont typeface="Arial" panose="020B0604020202020204" pitchFamily="34" charset="0"/>
                        <a:buChar char="•"/>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Parke ve ahşap paneller CTBX, CTBH, OSB3</a:t>
                      </a:r>
                    </a:p>
                    <a:p>
                      <a:pPr marL="0" indent="0" algn="just" defTabSz="755934" rtl="0" eaLnBrk="1" latinLnBrk="0" hangingPunct="1">
                        <a:lnSpc>
                          <a:spcPct val="107000"/>
                        </a:lnSpc>
                        <a:spcAft>
                          <a:spcPts val="0"/>
                        </a:spcAft>
                        <a:buFont typeface="Arial" panose="020B0604020202020204" pitchFamily="34" charset="0"/>
                        <a:buNone/>
                      </a:pPr>
                      <a:r>
                        <a:rPr lang="tr" sz="900" b="1"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İlgili zemin kaplamaları:</a:t>
                      </a:r>
                    </a:p>
                    <a:p>
                      <a:pPr marL="171450" indent="-171450" algn="just" defTabSz="755934" rtl="0" eaLnBrk="1" latinLnBrk="0" hangingPunct="1">
                        <a:lnSpc>
                          <a:spcPct val="107000"/>
                        </a:lnSpc>
                        <a:spcAft>
                          <a:spcPts val="0"/>
                        </a:spcAft>
                        <a:buFont typeface="Arial" panose="020B0604020202020204" pitchFamily="34" charset="0"/>
                        <a:buChar char="•"/>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PVC</a:t>
                      </a:r>
                    </a:p>
                    <a:p>
                      <a:pPr marL="171450" indent="-171450" algn="just" defTabSz="755934" rtl="0" eaLnBrk="1" latinLnBrk="0" hangingPunct="1">
                        <a:lnSpc>
                          <a:spcPct val="107000"/>
                        </a:lnSpc>
                        <a:spcAft>
                          <a:spcPts val="0"/>
                        </a:spcAft>
                        <a:buFont typeface="Arial" panose="020B0604020202020204" pitchFamily="34" charset="0"/>
                        <a:buChar char="•"/>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Halı Kaplama</a:t>
                      </a:r>
                    </a:p>
                    <a:p>
                      <a:pPr marL="171450" indent="-171450" algn="just" defTabSz="755934" rtl="0" eaLnBrk="1" latinLnBrk="0" hangingPunct="1">
                        <a:lnSpc>
                          <a:spcPct val="107000"/>
                        </a:lnSpc>
                        <a:spcAft>
                          <a:spcPts val="0"/>
                        </a:spcAft>
                        <a:buFont typeface="Arial" panose="020B0604020202020204" pitchFamily="34" charset="0"/>
                        <a:buChar char="•"/>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Linoleum</a:t>
                      </a:r>
                    </a:p>
                    <a:p>
                      <a:pPr marL="171450" indent="-171450" algn="just" defTabSz="755934" rtl="0" eaLnBrk="1" latinLnBrk="0" hangingPunct="1">
                        <a:lnSpc>
                          <a:spcPct val="107000"/>
                        </a:lnSpc>
                        <a:spcAft>
                          <a:spcPts val="0"/>
                        </a:spcAft>
                        <a:buFont typeface="Arial" panose="020B0604020202020204" pitchFamily="34" charset="0"/>
                        <a:buChar char="•"/>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Parke, Karo</a:t>
                      </a:r>
                    </a:p>
                    <a:p>
                      <a:pPr marL="171450" indent="-171450" algn="just" defTabSz="755934" rtl="0" eaLnBrk="1" latinLnBrk="0" hangingPunct="1">
                        <a:lnSpc>
                          <a:spcPct val="107000"/>
                        </a:lnSpc>
                        <a:spcAft>
                          <a:spcPts val="0"/>
                        </a:spcAft>
                        <a:buFont typeface="Arial" panose="020B0604020202020204" pitchFamily="34" charset="0"/>
                        <a:buChar char="•"/>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UPE</a:t>
                      </a:r>
                      <a:r>
                        <a:rPr lang="tr" sz="900" b="0" i="0" u="none" kern="1200" baseline="0" dirty="0">
                          <a:solidFill>
                            <a:schemeClr val="tx1"/>
                          </a:solidFill>
                          <a:effectLst/>
                          <a:highlight>
                            <a:srgbClr val="FFFF00"/>
                          </a:highlight>
                          <a:latin typeface="Bostik Office" panose="020B0503040000020004" pitchFamily="34" charset="0"/>
                          <a:ea typeface="Calibri" panose="020F0502020204030204" pitchFamily="34" charset="0"/>
                          <a:cs typeface="Times New Roman" panose="02020603050405020304" pitchFamily="18" charset="0"/>
                        </a:rPr>
                        <a:t>C P3 sınıfının tüm binalarındaki zemin boyaları, genellikle yeni veya yenilenmiş yerden ısıtma olmayan çimento bazlı iç mekanlarda</a:t>
                      </a:r>
                    </a:p>
                    <a:p>
                      <a:pPr marL="228600" indent="-228600" algn="just" defTabSz="755934" rtl="0" eaLnBrk="1" latinLnBrk="0" hangingPunct="1">
                        <a:lnSpc>
                          <a:spcPct val="107000"/>
                        </a:lnSpc>
                        <a:spcAft>
                          <a:spcPts val="0"/>
                        </a:spcAft>
                        <a:buFont typeface="Arial" panose="020B0604020202020204" pitchFamily="34" charset="0"/>
                        <a:buChar char="•"/>
                      </a:pPr>
                      <a:endParaRPr lang="tr" sz="900"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00270">
                <a:tc vMerge="1">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100" b="1" dirty="0">
                        <a:solidFill>
                          <a:srgbClr val="FFFFFF"/>
                        </a:solidFill>
                        <a:effectLst/>
                        <a:latin typeface="Bostik Office"/>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1BB26"/>
                    </a:solid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400" b="1" dirty="0">
                        <a:solidFill>
                          <a:srgbClr val="FFFFFF"/>
                        </a:solidFill>
                        <a:effectLst/>
                        <a:latin typeface="Bostik Office"/>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100" dirty="0">
                        <a:effectLst/>
                        <a:latin typeface="+mn-lt"/>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20066">
                <a:tc vMerge="1">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00270">
                <a:tc vMerge="1">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100" dirty="0">
                        <a:effectLst/>
                        <a:latin typeface="+mn-lt"/>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1BB26"/>
                    </a:solid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400" dirty="0">
                        <a:effectLst/>
                        <a:latin typeface="+mn-lt"/>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400" dirty="0">
                        <a:effectLst/>
                        <a:latin typeface="+mn-lt"/>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1885042">
                <a:tc vMerge="1">
                  <a:txBody>
                    <a:bodyPr/>
                    <a:lstStyle/>
                    <a:p>
                      <a:pPr algn="l" rtl="0">
                        <a:spcBef>
                          <a:spcPts val="0"/>
                        </a:spcBef>
                      </a:pPr>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00270">
                <a:tc vMerge="1">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400" dirty="0">
                        <a:effectLst/>
                        <a:latin typeface="+mn-lt"/>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400" dirty="0">
                        <a:effectLst/>
                        <a:latin typeface="+mn-lt"/>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153187">
                <a:tc vMerge="1">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bl>
          </a:graphicData>
        </a:graphic>
      </p:graphicFrame>
      <p:graphicFrame>
        <p:nvGraphicFramePr>
          <p:cNvPr id="19" name="Tableau 18"/>
          <p:cNvGraphicFramePr>
            <a:graphicFrameLocks noGrp="1"/>
          </p:cNvGraphicFramePr>
          <p:nvPr>
            <p:extLst>
              <p:ext uri="{D42A27DB-BD31-4B8C-83A1-F6EECF244321}">
                <p14:modId xmlns:p14="http://schemas.microsoft.com/office/powerpoint/2010/main" val="3101325581"/>
              </p:ext>
            </p:extLst>
          </p:nvPr>
        </p:nvGraphicFramePr>
        <p:xfrm>
          <a:off x="3864562" y="4954084"/>
          <a:ext cx="3274460" cy="4419265"/>
        </p:xfrm>
        <a:graphic>
          <a:graphicData uri="http://schemas.openxmlformats.org/drawingml/2006/table">
            <a:tbl>
              <a:tblPr firstRow="1" firstCol="1" bandRow="1">
                <a:tableStyleId>{8799B23B-EC83-4686-B30A-512413B5E67A}</a:tableStyleId>
              </a:tblPr>
              <a:tblGrid>
                <a:gridCol w="1802813">
                  <a:extLst>
                    <a:ext uri="{9D8B030D-6E8A-4147-A177-3AD203B41FA5}">
                      <a16:colId xmlns:a16="http://schemas.microsoft.com/office/drawing/2014/main" val="20000"/>
                    </a:ext>
                  </a:extLst>
                </a:gridCol>
                <a:gridCol w="1471647">
                  <a:extLst>
                    <a:ext uri="{9D8B030D-6E8A-4147-A177-3AD203B41FA5}">
                      <a16:colId xmlns:a16="http://schemas.microsoft.com/office/drawing/2014/main" val="20001"/>
                    </a:ext>
                  </a:extLst>
                </a:gridCol>
              </a:tblGrid>
              <a:tr h="380034">
                <a:tc>
                  <a:txBody>
                    <a:bodyPr/>
                    <a:lstStyle/>
                    <a:p>
                      <a:pPr marL="0" marR="111125" lvl="0" indent="0" algn="l" rtl="0">
                        <a:lnSpc>
                          <a:spcPct val="115000"/>
                        </a:lnSpc>
                        <a:spcAft>
                          <a:spcPts val="0"/>
                        </a:spcAft>
                        <a:buFont typeface="Wingdings" panose="05000000000000000000" pitchFamily="2" charset="2"/>
                        <a:buNone/>
                      </a:pPr>
                      <a:r>
                        <a:rPr lang="tr" sz="900" b="1" i="0" u="none" baseline="0">
                          <a:effectLst/>
                        </a:rPr>
                        <a:t>Renk </a:t>
                      </a:r>
                      <a:endParaRPr lang="tr" sz="900" b="1"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rtl="0">
                        <a:lnSpc>
                          <a:spcPct val="115000"/>
                        </a:lnSpc>
                        <a:spcAft>
                          <a:spcPts val="0"/>
                        </a:spcAft>
                      </a:pPr>
                      <a:r>
                        <a:rPr lang="tr" sz="900" b="0" i="0" u="none" baseline="0">
                          <a:effectLst/>
                        </a:rPr>
                        <a:t>Bej</a:t>
                      </a:r>
                      <a:endParaRPr lang="tr" sz="900" b="0" dirty="0">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10001"/>
                  </a:ext>
                </a:extLst>
              </a:tr>
              <a:tr h="380034">
                <a:tc>
                  <a:txBody>
                    <a:bodyPr/>
                    <a:lstStyle/>
                    <a:p>
                      <a:pPr marL="0" marR="111125" lvl="0" indent="0" algn="l" rtl="0">
                        <a:lnSpc>
                          <a:spcPct val="115000"/>
                        </a:lnSpc>
                        <a:spcAft>
                          <a:spcPts val="0"/>
                        </a:spcAft>
                        <a:buFont typeface="Wingdings" panose="05000000000000000000" pitchFamily="2" charset="2"/>
                        <a:buNone/>
                      </a:pPr>
                      <a:r>
                        <a:rPr lang="tr" sz="900" b="1" i="0" u="none" baseline="0" dirty="0">
                          <a:effectLst/>
                        </a:rPr>
                        <a:t>Bileşim</a:t>
                      </a:r>
                      <a:endParaRPr lang="tr" sz="900" b="1"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rtl="0">
                        <a:lnSpc>
                          <a:spcPct val="115000"/>
                        </a:lnSpc>
                        <a:spcAft>
                          <a:spcPts val="0"/>
                        </a:spcAft>
                      </a:pPr>
                      <a:r>
                        <a:rPr lang="tr" sz="900" b="0" i="0" u="none" baseline="0">
                          <a:effectLst/>
                        </a:rPr>
                        <a:t>Çimento</a:t>
                      </a:r>
                      <a:endParaRPr lang="tr" sz="900" b="0" dirty="0">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2374309050"/>
                  </a:ext>
                </a:extLst>
              </a:tr>
              <a:tr h="321797">
                <a:tc>
                  <a:txBody>
                    <a:bodyPr/>
                    <a:lstStyle/>
                    <a:p>
                      <a:pPr marL="0" marR="111125" lvl="0" indent="0" algn="l" rtl="0">
                        <a:lnSpc>
                          <a:spcPct val="115000"/>
                        </a:lnSpc>
                        <a:spcAft>
                          <a:spcPts val="0"/>
                        </a:spcAft>
                        <a:buFont typeface="Wingdings" panose="05000000000000000000" pitchFamily="2" charset="2"/>
                        <a:buNone/>
                      </a:pPr>
                      <a:r>
                        <a:rPr lang="tr" sz="900" b="1" i="0" u="none" baseline="0">
                          <a:effectLst/>
                        </a:rPr>
                        <a:t>Karıştırma oranı </a:t>
                      </a:r>
                      <a:endParaRPr lang="tr" sz="900" b="1"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rtl="0">
                        <a:lnSpc>
                          <a:spcPct val="115000"/>
                        </a:lnSpc>
                        <a:spcAft>
                          <a:spcPts val="0"/>
                        </a:spcAft>
                      </a:pPr>
                      <a:r>
                        <a:rPr lang="tr" sz="900" b="0" i="0" u="none" baseline="0">
                          <a:effectLst/>
                        </a:rPr>
                        <a:t>25 kg torba başına 6 litre su</a:t>
                      </a:r>
                      <a:endParaRPr lang="tr" sz="900" b="0" dirty="0">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10002"/>
                  </a:ext>
                </a:extLst>
              </a:tr>
              <a:tr h="285139">
                <a:tc>
                  <a:txBody>
                    <a:bodyPr/>
                    <a:lstStyle/>
                    <a:p>
                      <a:pPr marL="0" marR="111125" lvl="0" indent="0" algn="l" rtl="0">
                        <a:lnSpc>
                          <a:spcPct val="115000"/>
                        </a:lnSpc>
                        <a:spcAft>
                          <a:spcPts val="0"/>
                        </a:spcAft>
                        <a:buFont typeface="Wingdings" panose="05000000000000000000" pitchFamily="2" charset="2"/>
                        <a:buNone/>
                      </a:pPr>
                      <a:r>
                        <a:rPr lang="tr" sz="900" b="1" i="0" u="none" baseline="0">
                          <a:effectLst/>
                          <a:latin typeface="+mn-lt"/>
                          <a:ea typeface="Calibri" panose="020F0502020204030204" pitchFamily="34" charset="0"/>
                          <a:cs typeface="Times New Roman" panose="02020603050405020304" pitchFamily="18" charset="0"/>
                        </a:rPr>
                        <a:t>Saklama / Raf Ömrü*</a:t>
                      </a:r>
                      <a:endParaRPr lang="tr" sz="900" b="1"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rtl="0">
                        <a:lnSpc>
                          <a:spcPct val="115000"/>
                        </a:lnSpc>
                        <a:spcAft>
                          <a:spcPts val="0"/>
                        </a:spcAft>
                      </a:pPr>
                      <a:r>
                        <a:rPr lang="tr" sz="900" b="0" i="0" u="none" baseline="0">
                          <a:effectLst/>
                          <a:latin typeface="+mn-lt"/>
                          <a:ea typeface="Calibri" panose="020F0502020204030204" pitchFamily="34" charset="0"/>
                          <a:cs typeface="Times New Roman" panose="02020603050405020304" pitchFamily="18" charset="0"/>
                        </a:rPr>
                        <a:t>6 Ay</a:t>
                      </a:r>
                      <a:endParaRPr lang="tr" sz="900" b="0" dirty="0">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3983753266"/>
                  </a:ext>
                </a:extLst>
              </a:tr>
              <a:tr h="318506">
                <a:tc>
                  <a:txBody>
                    <a:bodyPr/>
                    <a:lstStyle/>
                    <a:p>
                      <a:pPr marL="0" marR="111125" lvl="0" indent="0" algn="l" rtl="0">
                        <a:lnSpc>
                          <a:spcPct val="115000"/>
                        </a:lnSpc>
                        <a:spcAft>
                          <a:spcPts val="0"/>
                        </a:spcAft>
                        <a:buFont typeface="Wingdings" panose="05000000000000000000" pitchFamily="2" charset="2"/>
                        <a:buNone/>
                      </a:pPr>
                      <a:r>
                        <a:rPr lang="tr" sz="900" b="1" i="0" u="none" baseline="0">
                          <a:effectLst/>
                        </a:rPr>
                        <a:t>Uygulama sıcaklığı</a:t>
                      </a:r>
                      <a:endParaRPr lang="tr" sz="900" b="1"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rtl="0">
                        <a:lnSpc>
                          <a:spcPct val="115000"/>
                        </a:lnSpc>
                        <a:spcAft>
                          <a:spcPts val="0"/>
                        </a:spcAft>
                      </a:pPr>
                      <a:r>
                        <a:rPr lang="tr" sz="900" b="0" i="0" u="none" baseline="0">
                          <a:effectLst/>
                        </a:rPr>
                        <a:t>+5°C - +30°C</a:t>
                      </a:r>
                      <a:endParaRPr lang="tr" sz="900" dirty="0">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10004"/>
                  </a:ext>
                </a:extLst>
              </a:tr>
              <a:tr h="318506">
                <a:tc>
                  <a:txBody>
                    <a:bodyPr/>
                    <a:lstStyle/>
                    <a:p>
                      <a:pPr marL="0" marR="111125" lvl="0" indent="0" algn="l" rtl="0">
                        <a:lnSpc>
                          <a:spcPct val="115000"/>
                        </a:lnSpc>
                        <a:spcAft>
                          <a:spcPts val="0"/>
                        </a:spcAft>
                        <a:buFont typeface="Wingdings" panose="05000000000000000000" pitchFamily="2" charset="2"/>
                        <a:buNone/>
                      </a:pPr>
                      <a:r>
                        <a:rPr lang="tr" sz="900" b="1" i="0" u="none" baseline="0">
                          <a:effectLst/>
                        </a:rPr>
                        <a:t>Uygulama kalınlığı</a:t>
                      </a:r>
                      <a:endParaRPr lang="tr" sz="900" b="1"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rtl="0">
                        <a:lnSpc>
                          <a:spcPct val="115000"/>
                        </a:lnSpc>
                        <a:spcAft>
                          <a:spcPts val="0"/>
                        </a:spcAft>
                      </a:pPr>
                      <a:r>
                        <a:rPr lang="tr" sz="900" b="0" i="0" u="none" baseline="0">
                          <a:effectLst/>
                        </a:rPr>
                        <a:t>1-10 mm</a:t>
                      </a:r>
                    </a:p>
                  </a:txBody>
                  <a:tcPr marL="66580" marR="66580" marT="0" marB="0" anchor="ctr"/>
                </a:tc>
                <a:extLst>
                  <a:ext uri="{0D108BD9-81ED-4DB2-BD59-A6C34878D82A}">
                    <a16:rowId xmlns:a16="http://schemas.microsoft.com/office/drawing/2014/main" val="3729724635"/>
                  </a:ext>
                </a:extLst>
              </a:tr>
              <a:tr h="318506">
                <a:tc>
                  <a:txBody>
                    <a:bodyPr/>
                    <a:lstStyle/>
                    <a:p>
                      <a:pPr marL="0" marR="111125" lvl="0" indent="0" algn="l" rtl="0">
                        <a:lnSpc>
                          <a:spcPct val="115000"/>
                        </a:lnSpc>
                        <a:spcAft>
                          <a:spcPts val="0"/>
                        </a:spcAft>
                        <a:buFont typeface="Wingdings" panose="05000000000000000000" pitchFamily="2" charset="2"/>
                        <a:buNone/>
                      </a:pPr>
                      <a:r>
                        <a:rPr lang="tr" sz="900" b="1" i="0" u="none" baseline="0">
                          <a:effectLst/>
                        </a:rPr>
                        <a:t>Sarfiyat</a:t>
                      </a:r>
                      <a:endParaRPr lang="tr" sz="900" b="1"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rtl="0">
                        <a:lnSpc>
                          <a:spcPct val="115000"/>
                        </a:lnSpc>
                        <a:spcAft>
                          <a:spcPts val="0"/>
                        </a:spcAft>
                      </a:pPr>
                      <a:r>
                        <a:rPr lang="tr" sz="900" b="0" i="0" u="none" baseline="0">
                          <a:effectLst/>
                        </a:rPr>
                        <a:t>1.5 kg/mm/m²</a:t>
                      </a:r>
                      <a:endParaRPr lang="tr" sz="900" dirty="0">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1169334500"/>
                  </a:ext>
                </a:extLst>
              </a:tr>
              <a:tr h="310970">
                <a:tc>
                  <a:txBody>
                    <a:bodyPr/>
                    <a:lstStyle/>
                    <a:p>
                      <a:pPr marL="0" marR="111125" lvl="0" indent="0" algn="l" rtl="0">
                        <a:lnSpc>
                          <a:spcPct val="115000"/>
                        </a:lnSpc>
                        <a:spcAft>
                          <a:spcPts val="0"/>
                        </a:spcAft>
                        <a:buFont typeface="Wingdings" panose="05000000000000000000" pitchFamily="2" charset="2"/>
                        <a:buNone/>
                      </a:pPr>
                      <a:r>
                        <a:rPr lang="tr" sz="900" b="1" i="0" u="none" baseline="0">
                          <a:effectLst/>
                        </a:rPr>
                        <a:t>Çalışma süresi**</a:t>
                      </a:r>
                      <a:endParaRPr lang="tr" sz="900" b="1"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rtl="0">
                        <a:lnSpc>
                          <a:spcPct val="115000"/>
                        </a:lnSpc>
                        <a:spcAft>
                          <a:spcPts val="0"/>
                        </a:spcAft>
                      </a:pPr>
                      <a:r>
                        <a:rPr lang="tr" sz="900" b="0" i="0" u="none" baseline="0">
                          <a:effectLst/>
                        </a:rPr>
                        <a:t>20 dakika</a:t>
                      </a:r>
                      <a:endParaRPr lang="tr" sz="900" dirty="0">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10005"/>
                  </a:ext>
                </a:extLst>
              </a:tr>
              <a:tr h="316816">
                <a:tc>
                  <a:txBody>
                    <a:bodyPr/>
                    <a:lstStyle/>
                    <a:p>
                      <a:pPr marL="0" marR="111125" lvl="0" indent="0" algn="l" rtl="0">
                        <a:lnSpc>
                          <a:spcPct val="115000"/>
                        </a:lnSpc>
                        <a:spcAft>
                          <a:spcPts val="0"/>
                        </a:spcAft>
                        <a:buFont typeface="Wingdings" panose="05000000000000000000" pitchFamily="2" charset="2"/>
                        <a:buNone/>
                      </a:pPr>
                      <a:r>
                        <a:rPr lang="tr" sz="900" b="1" i="0" u="none" baseline="0">
                          <a:effectLst/>
                        </a:rPr>
                        <a:t>Yapışma süresi**</a:t>
                      </a:r>
                      <a:endParaRPr lang="tr" sz="900" b="1"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rtl="0">
                        <a:lnSpc>
                          <a:spcPct val="115000"/>
                        </a:lnSpc>
                        <a:spcAft>
                          <a:spcPts val="0"/>
                        </a:spcAft>
                      </a:pPr>
                      <a:r>
                        <a:rPr lang="tr" sz="900" b="0" i="0" u="none" baseline="0">
                          <a:effectLst/>
                        </a:rPr>
                        <a:t>2 saat</a:t>
                      </a:r>
                      <a:endParaRPr lang="tr" sz="900" dirty="0">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3133928449"/>
                  </a:ext>
                </a:extLst>
              </a:tr>
              <a:tr h="812492">
                <a:tc>
                  <a:txBody>
                    <a:bodyPr/>
                    <a:lstStyle/>
                    <a:p>
                      <a:pPr marL="0" marR="111125" lvl="0" indent="0" algn="l" rtl="0">
                        <a:lnSpc>
                          <a:spcPct val="115000"/>
                        </a:lnSpc>
                        <a:spcAft>
                          <a:spcPts val="0"/>
                        </a:spcAft>
                        <a:buFont typeface="Wingdings" panose="05000000000000000000" pitchFamily="2" charset="2"/>
                        <a:buNone/>
                      </a:pPr>
                      <a:r>
                        <a:rPr lang="tr" sz="900" b="1" i="0" u="none" baseline="0">
                          <a:effectLst/>
                        </a:rPr>
                        <a:t>Kürleşme süresi / </a:t>
                      </a:r>
                    </a:p>
                    <a:p>
                      <a:pPr marL="0" marR="111125" lvl="0" indent="0" algn="l" rtl="0">
                        <a:lnSpc>
                          <a:spcPct val="115000"/>
                        </a:lnSpc>
                        <a:spcAft>
                          <a:spcPts val="0"/>
                        </a:spcAft>
                        <a:buFont typeface="Wingdings" panose="05000000000000000000" pitchFamily="2" charset="2"/>
                        <a:buNone/>
                      </a:pPr>
                      <a:r>
                        <a:rPr lang="tr" sz="900" b="1" i="0" u="none" baseline="0">
                          <a:effectLst/>
                        </a:rPr>
                        <a:t>Yüzeye uygulama**</a:t>
                      </a:r>
                      <a:endParaRPr lang="tr" sz="900" b="1"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rtl="0">
                        <a:lnSpc>
                          <a:spcPct val="115000"/>
                        </a:lnSpc>
                        <a:spcAft>
                          <a:spcPts val="0"/>
                        </a:spcAft>
                      </a:pPr>
                      <a:r>
                        <a:rPr lang="tr" sz="900" b="0" i="0" u="none" baseline="0">
                          <a:effectLst/>
                        </a:rPr>
                        <a:t>Karo: 4 s</a:t>
                      </a:r>
                    </a:p>
                    <a:p>
                      <a:pPr marL="21590" marR="111125" algn="l" rtl="0">
                        <a:lnSpc>
                          <a:spcPct val="115000"/>
                        </a:lnSpc>
                        <a:spcAft>
                          <a:spcPts val="0"/>
                        </a:spcAft>
                      </a:pPr>
                      <a:r>
                        <a:rPr lang="tr" sz="900" b="0" i="0" u="none" baseline="0">
                          <a:effectLst/>
                        </a:rPr>
                        <a:t>PVC 6 s</a:t>
                      </a:r>
                    </a:p>
                    <a:p>
                      <a:pPr marL="21590" marR="111125" algn="l" rtl="0">
                        <a:lnSpc>
                          <a:spcPct val="115000"/>
                        </a:lnSpc>
                        <a:spcAft>
                          <a:spcPts val="0"/>
                        </a:spcAft>
                      </a:pPr>
                      <a:r>
                        <a:rPr lang="tr" sz="900" b="0" i="0" u="none" baseline="0">
                          <a:effectLst/>
                        </a:rPr>
                        <a:t>Linoleum, kauçuk, ahşap zemin : 24 s</a:t>
                      </a:r>
                    </a:p>
                    <a:p>
                      <a:pPr marL="21590" marR="111125" algn="l" rtl="0">
                        <a:lnSpc>
                          <a:spcPct val="115000"/>
                        </a:lnSpc>
                        <a:spcAft>
                          <a:spcPts val="0"/>
                        </a:spcAft>
                      </a:pPr>
                      <a:r>
                        <a:rPr lang="tr" sz="900" b="0" i="0" u="none" baseline="0">
                          <a:effectLst/>
                        </a:rPr>
                        <a:t>Zemin boyaları 24 s</a:t>
                      </a:r>
                      <a:endParaRPr lang="tr" sz="900" dirty="0">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1828295758"/>
                  </a:ext>
                </a:extLst>
              </a:tr>
              <a:tr h="332005">
                <a:tc>
                  <a:txBody>
                    <a:bodyPr/>
                    <a:lstStyle/>
                    <a:p>
                      <a:pPr marL="0" marR="111125" lvl="0" indent="0" algn="l" defTabSz="755934" rtl="0" eaLnBrk="1" fontAlgn="auto" latinLnBrk="0" hangingPunct="1">
                        <a:lnSpc>
                          <a:spcPct val="115000"/>
                        </a:lnSpc>
                        <a:spcBef>
                          <a:spcPts val="0"/>
                        </a:spcBef>
                        <a:spcAft>
                          <a:spcPts val="0"/>
                        </a:spcAft>
                        <a:buClrTx/>
                        <a:buSzTx/>
                        <a:buFont typeface="Wingdings" panose="05000000000000000000" pitchFamily="2" charset="2"/>
                        <a:buNone/>
                        <a:tabLst/>
                        <a:defRPr/>
                      </a:pPr>
                      <a:r>
                        <a:rPr lang="tr" sz="900" b="1" i="0" u="none" baseline="0">
                          <a:effectLst/>
                        </a:rPr>
                        <a:t>Basınç Dayanımı</a:t>
                      </a:r>
                      <a:endParaRPr lang="tr" sz="900"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rtl="0">
                        <a:lnSpc>
                          <a:spcPct val="115000"/>
                        </a:lnSpc>
                        <a:spcAft>
                          <a:spcPts val="0"/>
                        </a:spcAft>
                      </a:pPr>
                      <a:r>
                        <a:rPr lang="tr" sz="900" b="0" i="0" u="none" baseline="0">
                          <a:effectLst/>
                        </a:rPr>
                        <a:t>C30</a:t>
                      </a:r>
                      <a:endParaRPr lang="tr" sz="900" dirty="0">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3869649146"/>
                  </a:ext>
                </a:extLst>
              </a:tr>
              <a:tr h="324460">
                <a:tc>
                  <a:txBody>
                    <a:bodyPr/>
                    <a:lstStyle/>
                    <a:p>
                      <a:pPr marL="0" marR="111125" lvl="0" indent="0" algn="l" defTabSz="755934" rtl="0" eaLnBrk="1" fontAlgn="auto" latinLnBrk="0" hangingPunct="1">
                        <a:lnSpc>
                          <a:spcPct val="115000"/>
                        </a:lnSpc>
                        <a:spcBef>
                          <a:spcPts val="0"/>
                        </a:spcBef>
                        <a:spcAft>
                          <a:spcPts val="0"/>
                        </a:spcAft>
                        <a:buClrTx/>
                        <a:buSzTx/>
                        <a:buFont typeface="Wingdings" panose="05000000000000000000" pitchFamily="2" charset="2"/>
                        <a:buNone/>
                        <a:tabLst/>
                        <a:defRPr/>
                      </a:pPr>
                      <a:r>
                        <a:rPr lang="tr" sz="900" b="1" i="0" u="none" baseline="0">
                          <a:effectLst/>
                        </a:rPr>
                        <a:t>Bükülme Dayanımı</a:t>
                      </a:r>
                      <a:endParaRPr lang="tr" sz="900"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rtl="0">
                        <a:lnSpc>
                          <a:spcPct val="115000"/>
                        </a:lnSpc>
                        <a:spcAft>
                          <a:spcPts val="0"/>
                        </a:spcAft>
                      </a:pPr>
                      <a:r>
                        <a:rPr lang="tr" sz="900" b="0" i="0" u="none" baseline="0" dirty="0">
                          <a:effectLst/>
                        </a:rPr>
                        <a:t>F7</a:t>
                      </a:r>
                      <a:endParaRPr lang="tr" sz="900" dirty="0">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3702315352"/>
                  </a:ext>
                </a:extLst>
              </a:tr>
            </a:tbl>
          </a:graphicData>
        </a:graphic>
      </p:graphicFrame>
      <p:graphicFrame>
        <p:nvGraphicFramePr>
          <p:cNvPr id="12" name="Tableau 11"/>
          <p:cNvGraphicFramePr>
            <a:graphicFrameLocks noGrp="1"/>
          </p:cNvGraphicFramePr>
          <p:nvPr>
            <p:extLst>
              <p:ext uri="{D42A27DB-BD31-4B8C-83A1-F6EECF244321}">
                <p14:modId xmlns:p14="http://schemas.microsoft.com/office/powerpoint/2010/main" val="1347278482"/>
              </p:ext>
            </p:extLst>
          </p:nvPr>
        </p:nvGraphicFramePr>
        <p:xfrm>
          <a:off x="3864563" y="4618591"/>
          <a:ext cx="3274459" cy="325500"/>
        </p:xfrm>
        <a:graphic>
          <a:graphicData uri="http://schemas.openxmlformats.org/drawingml/2006/table">
            <a:tbl>
              <a:tblPr firstRow="1" firstCol="1" bandRow="1"/>
              <a:tblGrid>
                <a:gridCol w="3274459">
                  <a:extLst>
                    <a:ext uri="{9D8B030D-6E8A-4147-A177-3AD203B41FA5}">
                      <a16:colId xmlns:a16="http://schemas.microsoft.com/office/drawing/2014/main" val="20000"/>
                    </a:ext>
                  </a:extLst>
                </a:gridCol>
              </a:tblGrid>
              <a:tr h="325500">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tr" sz="1100" b="1" i="0" u="none" baseline="0">
                          <a:solidFill>
                            <a:srgbClr val="FFFFFF"/>
                          </a:solidFill>
                          <a:effectLst/>
                          <a:latin typeface="+mn-lt"/>
                          <a:cs typeface="Times New Roman" panose="02020603050405020304" pitchFamily="18" charset="0"/>
                        </a:rPr>
                        <a:t>ÜRÜN ÖZELLİKLERİ</a:t>
                      </a:r>
                      <a:endParaRPr lang="tr" sz="1100" b="1" dirty="0">
                        <a:solidFill>
                          <a:srgbClr val="FFFFFF"/>
                        </a:solidFill>
                        <a:effectLst/>
                        <a:latin typeface="+mn-lt"/>
                        <a:cs typeface="Times New Roman" panose="02020603050405020304" pitchFamily="18" charset="0"/>
                      </a:endParaRPr>
                    </a:p>
                  </a:txBody>
                  <a:tcPr marL="68580" marR="68580" marT="0" marB="0" anchor="ctr">
                    <a:lnL>
                      <a:noFill/>
                    </a:lnL>
                    <a:lnR>
                      <a:noFill/>
                    </a:lnR>
                    <a:lnT>
                      <a:noFill/>
                    </a:lnT>
                    <a:lnB>
                      <a:noFill/>
                    </a:lnB>
                    <a:solidFill>
                      <a:srgbClr val="BFBFBF"/>
                    </a:solidFill>
                  </a:tcPr>
                </a:tc>
                <a:extLst>
                  <a:ext uri="{0D108BD9-81ED-4DB2-BD59-A6C34878D82A}">
                    <a16:rowId xmlns:a16="http://schemas.microsoft.com/office/drawing/2014/main" val="10000"/>
                  </a:ext>
                </a:extLst>
              </a:tr>
            </a:tbl>
          </a:graphicData>
        </a:graphic>
      </p:graphicFrame>
      <p:graphicFrame>
        <p:nvGraphicFramePr>
          <p:cNvPr id="16" name="Tableau 15"/>
          <p:cNvGraphicFramePr>
            <a:graphicFrameLocks noGrp="1"/>
          </p:cNvGraphicFramePr>
          <p:nvPr>
            <p:extLst>
              <p:ext uri="{D42A27DB-BD31-4B8C-83A1-F6EECF244321}">
                <p14:modId xmlns:p14="http://schemas.microsoft.com/office/powerpoint/2010/main" val="2967606396"/>
              </p:ext>
            </p:extLst>
          </p:nvPr>
        </p:nvGraphicFramePr>
        <p:xfrm>
          <a:off x="290256" y="4615265"/>
          <a:ext cx="3228109" cy="319490"/>
        </p:xfrm>
        <a:graphic>
          <a:graphicData uri="http://schemas.openxmlformats.org/drawingml/2006/table">
            <a:tbl>
              <a:tblPr firstRow="1" firstCol="1" bandRow="1"/>
              <a:tblGrid>
                <a:gridCol w="3228109">
                  <a:extLst>
                    <a:ext uri="{9D8B030D-6E8A-4147-A177-3AD203B41FA5}">
                      <a16:colId xmlns:a16="http://schemas.microsoft.com/office/drawing/2014/main" val="20000"/>
                    </a:ext>
                  </a:extLst>
                </a:gridCol>
              </a:tblGrid>
              <a:tr h="319490">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tr" sz="1100" b="1" i="0" u="none" baseline="0">
                          <a:solidFill>
                            <a:srgbClr val="FFFFFF"/>
                          </a:solidFill>
                          <a:effectLst/>
                          <a:latin typeface="+mn-lt"/>
                          <a:cs typeface="Times New Roman" panose="02020603050405020304" pitchFamily="18" charset="0"/>
                        </a:rPr>
                        <a:t>UYGULAMALAR</a:t>
                      </a:r>
                      <a:endParaRPr lang="tr" sz="1100" dirty="0">
                        <a:effectLst/>
                        <a:latin typeface="+mn-lt"/>
                        <a:cs typeface="Times New Roman" panose="02020603050405020304" pitchFamily="18" charset="0"/>
                      </a:endParaRPr>
                    </a:p>
                  </a:txBody>
                  <a:tcPr marL="68580" marR="68580" marT="0" marB="0" anchor="ctr">
                    <a:lnL>
                      <a:noFill/>
                    </a:lnL>
                    <a:lnR>
                      <a:noFill/>
                    </a:lnR>
                    <a:lnT>
                      <a:noFill/>
                    </a:lnT>
                    <a:lnB>
                      <a:noFill/>
                    </a:lnB>
                    <a:solidFill>
                      <a:srgbClr val="BFBFBF"/>
                    </a:solidFill>
                  </a:tcPr>
                </a:tc>
                <a:extLst>
                  <a:ext uri="{0D108BD9-81ED-4DB2-BD59-A6C34878D82A}">
                    <a16:rowId xmlns:a16="http://schemas.microsoft.com/office/drawing/2014/main" val="10000"/>
                  </a:ext>
                </a:extLst>
              </a:tr>
            </a:tbl>
          </a:graphicData>
        </a:graphic>
      </p:graphicFrame>
      <p:pic>
        <p:nvPicPr>
          <p:cNvPr id="17" name="Imag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5015" y="3158073"/>
            <a:ext cx="431261" cy="412761"/>
          </a:xfrm>
          <a:prstGeom prst="rect">
            <a:avLst/>
          </a:prstGeom>
          <a:ln>
            <a:solidFill>
              <a:srgbClr val="001626"/>
            </a:solidFill>
          </a:ln>
        </p:spPr>
      </p:pic>
      <p:pic>
        <p:nvPicPr>
          <p:cNvPr id="26" name="Imag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17488" y="3632083"/>
            <a:ext cx="423741" cy="417792"/>
          </a:xfrm>
          <a:prstGeom prst="rect">
            <a:avLst/>
          </a:prstGeom>
          <a:ln>
            <a:solidFill>
              <a:srgbClr val="001626"/>
            </a:solidFill>
          </a:ln>
        </p:spPr>
      </p:pic>
      <p:pic>
        <p:nvPicPr>
          <p:cNvPr id="27" name="Imag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19039" y="2658520"/>
            <a:ext cx="420640" cy="410644"/>
          </a:xfrm>
          <a:prstGeom prst="rect">
            <a:avLst/>
          </a:prstGeom>
        </p:spPr>
      </p:pic>
      <p:pic>
        <p:nvPicPr>
          <p:cNvPr id="28" name="Image" descr="Image">
            <a:extLst>
              <a:ext uri="{FF2B5EF4-FFF2-40B4-BE49-F238E27FC236}">
                <a16:creationId xmlns:a16="http://schemas.microsoft.com/office/drawing/2014/main" id="{21F9711D-7D77-4739-9C78-335C70D09599}"/>
              </a:ext>
            </a:extLst>
          </p:cNvPr>
          <p:cNvPicPr>
            <a:picLocks noChangeAspect="1"/>
          </p:cNvPicPr>
          <p:nvPr/>
        </p:nvPicPr>
        <p:blipFill>
          <a:blip r:embed="rId6"/>
          <a:stretch>
            <a:fillRect/>
          </a:stretch>
        </p:blipFill>
        <p:spPr>
          <a:xfrm>
            <a:off x="5621888" y="3139170"/>
            <a:ext cx="417791" cy="417791"/>
          </a:xfrm>
          <a:prstGeom prst="rect">
            <a:avLst/>
          </a:prstGeom>
          <a:solidFill>
            <a:schemeClr val="bg1"/>
          </a:solidFill>
          <a:ln w="12700">
            <a:miter lim="400000"/>
          </a:ln>
        </p:spPr>
      </p:pic>
      <p:pic>
        <p:nvPicPr>
          <p:cNvPr id="29" name="Image 28"/>
          <p:cNvPicPr>
            <a:picLocks noChangeAspect="1"/>
          </p:cNvPicPr>
          <p:nvPr/>
        </p:nvPicPr>
        <p:blipFill rotWithShape="1">
          <a:blip r:embed="rId7" cstate="print">
            <a:extLst>
              <a:ext uri="{28A0092B-C50C-407E-A947-70E740481C1C}">
                <a14:useLocalDpi xmlns:a14="http://schemas.microsoft.com/office/drawing/2010/main" val="0"/>
              </a:ext>
            </a:extLst>
          </a:blip>
          <a:srcRect l="4257" t="4577" r="4520" b="3881"/>
          <a:stretch/>
        </p:blipFill>
        <p:spPr>
          <a:xfrm>
            <a:off x="6247096" y="2658354"/>
            <a:ext cx="429179" cy="427321"/>
          </a:xfrm>
          <a:prstGeom prst="rect">
            <a:avLst/>
          </a:prstGeom>
          <a:ln>
            <a:solidFill>
              <a:srgbClr val="001626"/>
            </a:solidFill>
          </a:ln>
        </p:spPr>
      </p:pic>
      <p:pic>
        <p:nvPicPr>
          <p:cNvPr id="30" name="Image 2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45302" y="3645738"/>
            <a:ext cx="432523" cy="421094"/>
          </a:xfrm>
          <a:prstGeom prst="rect">
            <a:avLst/>
          </a:prstGeom>
        </p:spPr>
      </p:pic>
      <p:grpSp>
        <p:nvGrpSpPr>
          <p:cNvPr id="6" name="Groupe 5"/>
          <p:cNvGrpSpPr/>
          <p:nvPr/>
        </p:nvGrpSpPr>
        <p:grpSpPr>
          <a:xfrm>
            <a:off x="304800" y="3848803"/>
            <a:ext cx="3603546" cy="566222"/>
            <a:chOff x="304800" y="4612366"/>
            <a:chExt cx="3603546" cy="566222"/>
          </a:xfrm>
        </p:grpSpPr>
        <p:pic>
          <p:nvPicPr>
            <p:cNvPr id="21" name="Image" descr="Image">
              <a:extLst>
                <a:ext uri="{FF2B5EF4-FFF2-40B4-BE49-F238E27FC236}">
                  <a16:creationId xmlns:a16="http://schemas.microsoft.com/office/drawing/2014/main" id="{3B28A270-CDFD-4FAC-808E-AA940F96FE18}"/>
                </a:ext>
              </a:extLst>
            </p:cNvPr>
            <p:cNvPicPr>
              <a:picLocks noChangeAspect="1"/>
            </p:cNvPicPr>
            <p:nvPr/>
          </p:nvPicPr>
          <p:blipFill>
            <a:blip r:embed="rId9"/>
            <a:stretch>
              <a:fillRect/>
            </a:stretch>
          </p:blipFill>
          <p:spPr>
            <a:xfrm>
              <a:off x="304800" y="4682452"/>
              <a:ext cx="817965" cy="408901"/>
            </a:xfrm>
            <a:prstGeom prst="rect">
              <a:avLst/>
            </a:prstGeom>
            <a:ln w="12700">
              <a:miter lim="400000"/>
            </a:ln>
          </p:spPr>
        </p:pic>
        <p:pic>
          <p:nvPicPr>
            <p:cNvPr id="22" name="Image" descr="Image">
              <a:extLst>
                <a:ext uri="{FF2B5EF4-FFF2-40B4-BE49-F238E27FC236}">
                  <a16:creationId xmlns:a16="http://schemas.microsoft.com/office/drawing/2014/main" id="{F52C5C79-C574-4A61-93DB-A2FCBD7F2CB6}"/>
                </a:ext>
              </a:extLst>
            </p:cNvPr>
            <p:cNvPicPr>
              <a:picLocks noChangeAspect="1"/>
            </p:cNvPicPr>
            <p:nvPr/>
          </p:nvPicPr>
          <p:blipFill>
            <a:blip r:embed="rId10"/>
            <a:stretch>
              <a:fillRect/>
            </a:stretch>
          </p:blipFill>
          <p:spPr>
            <a:xfrm>
              <a:off x="1644945" y="4636861"/>
              <a:ext cx="518732" cy="518728"/>
            </a:xfrm>
            <a:prstGeom prst="rect">
              <a:avLst/>
            </a:prstGeom>
            <a:ln w="12700">
              <a:miter lim="400000"/>
            </a:ln>
          </p:spPr>
        </p:pic>
        <p:pic>
          <p:nvPicPr>
            <p:cNvPr id="23" name="Image" descr="Image">
              <a:extLst>
                <a:ext uri="{FF2B5EF4-FFF2-40B4-BE49-F238E27FC236}">
                  <a16:creationId xmlns:a16="http://schemas.microsoft.com/office/drawing/2014/main" id="{72C0F093-D591-42C7-90F6-4C79989A42EB}"/>
                </a:ext>
              </a:extLst>
            </p:cNvPr>
            <p:cNvPicPr>
              <a:picLocks noChangeAspect="1"/>
            </p:cNvPicPr>
            <p:nvPr/>
          </p:nvPicPr>
          <p:blipFill>
            <a:blip r:embed="rId11"/>
            <a:stretch>
              <a:fillRect/>
            </a:stretch>
          </p:blipFill>
          <p:spPr>
            <a:xfrm>
              <a:off x="1150461" y="4636861"/>
              <a:ext cx="484500" cy="484500"/>
            </a:xfrm>
            <a:prstGeom prst="rect">
              <a:avLst/>
            </a:prstGeom>
            <a:ln w="12700">
              <a:miter lim="400000"/>
            </a:ln>
          </p:spPr>
        </p:pic>
        <p:pic>
          <p:nvPicPr>
            <p:cNvPr id="4" name="Image 3"/>
            <p:cNvPicPr>
              <a:picLocks noChangeAspect="1"/>
            </p:cNvPicPr>
            <p:nvPr/>
          </p:nvPicPr>
          <p:blipFill>
            <a:blip r:embed="rId12">
              <a:clrChange>
                <a:clrFrom>
                  <a:srgbClr val="E6E7E8"/>
                </a:clrFrom>
                <a:clrTo>
                  <a:srgbClr val="E6E7E8">
                    <a:alpha val="0"/>
                  </a:srgbClr>
                </a:clrTo>
              </a:clrChange>
            </a:blip>
            <a:stretch>
              <a:fillRect/>
            </a:stretch>
          </p:blipFill>
          <p:spPr>
            <a:xfrm>
              <a:off x="2741751" y="4612366"/>
              <a:ext cx="523104" cy="543223"/>
            </a:xfrm>
            <a:prstGeom prst="rect">
              <a:avLst/>
            </a:prstGeom>
          </p:spPr>
        </p:pic>
        <p:pic>
          <p:nvPicPr>
            <p:cNvPr id="31" name="Image 30"/>
            <p:cNvPicPr>
              <a:picLocks noChangeAspect="1"/>
            </p:cNvPicPr>
            <p:nvPr/>
          </p:nvPicPr>
          <p:blipFill>
            <a:blip r:embed="rId13">
              <a:clrChange>
                <a:clrFrom>
                  <a:srgbClr val="EBEAEB"/>
                </a:clrFrom>
                <a:clrTo>
                  <a:srgbClr val="EBEAEB">
                    <a:alpha val="0"/>
                  </a:srgbClr>
                </a:clrTo>
              </a:clrChange>
            </a:blip>
            <a:stretch>
              <a:fillRect/>
            </a:stretch>
          </p:blipFill>
          <p:spPr>
            <a:xfrm>
              <a:off x="2119210" y="4724652"/>
              <a:ext cx="622541" cy="366702"/>
            </a:xfrm>
            <a:prstGeom prst="rect">
              <a:avLst/>
            </a:prstGeom>
          </p:spPr>
        </p:pic>
        <p:pic>
          <p:nvPicPr>
            <p:cNvPr id="32" name="Image 3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367176" y="4637418"/>
              <a:ext cx="541170" cy="541170"/>
            </a:xfrm>
            <a:prstGeom prst="rect">
              <a:avLst/>
            </a:prstGeom>
          </p:spPr>
        </p:pic>
      </p:grpSp>
      <p:pic>
        <p:nvPicPr>
          <p:cNvPr id="8" name="Resim 7" descr="metin içeren bir resim&#10;&#10;Açıklama otomatik olarak oluşturuldu">
            <a:extLst>
              <a:ext uri="{FF2B5EF4-FFF2-40B4-BE49-F238E27FC236}">
                <a16:creationId xmlns:a16="http://schemas.microsoft.com/office/drawing/2014/main" id="{B91853FB-51AB-4DCA-B202-F4FFE2B48CB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540286" y="2279813"/>
            <a:ext cx="2289072" cy="2289072"/>
          </a:xfrm>
          <a:prstGeom prst="rect">
            <a:avLst/>
          </a:prstGeom>
        </p:spPr>
      </p:pic>
    </p:spTree>
    <p:extLst>
      <p:ext uri="{BB962C8B-B14F-4D97-AF65-F5344CB8AC3E}">
        <p14:creationId xmlns:p14="http://schemas.microsoft.com/office/powerpoint/2010/main" val="2769841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au 7"/>
          <p:cNvGraphicFramePr>
            <a:graphicFrameLocks noGrp="1"/>
          </p:cNvGraphicFramePr>
          <p:nvPr>
            <p:extLst>
              <p:ext uri="{D42A27DB-BD31-4B8C-83A1-F6EECF244321}">
                <p14:modId xmlns:p14="http://schemas.microsoft.com/office/powerpoint/2010/main" val="4139223938"/>
              </p:ext>
            </p:extLst>
          </p:nvPr>
        </p:nvGraphicFramePr>
        <p:xfrm>
          <a:off x="456585" y="283053"/>
          <a:ext cx="6582801" cy="9951720"/>
        </p:xfrm>
        <a:graphic>
          <a:graphicData uri="http://schemas.openxmlformats.org/drawingml/2006/table">
            <a:tbl>
              <a:tblPr firstRow="1" bandRow="1">
                <a:tableStyleId>{2D5ABB26-0587-4C30-8999-92F81FD0307C}</a:tableStyleId>
              </a:tblPr>
              <a:tblGrid>
                <a:gridCol w="3172060">
                  <a:extLst>
                    <a:ext uri="{9D8B030D-6E8A-4147-A177-3AD203B41FA5}">
                      <a16:colId xmlns:a16="http://schemas.microsoft.com/office/drawing/2014/main" val="2531482048"/>
                    </a:ext>
                  </a:extLst>
                </a:gridCol>
                <a:gridCol w="208280">
                  <a:extLst>
                    <a:ext uri="{9D8B030D-6E8A-4147-A177-3AD203B41FA5}">
                      <a16:colId xmlns:a16="http://schemas.microsoft.com/office/drawing/2014/main" val="1518561303"/>
                    </a:ext>
                  </a:extLst>
                </a:gridCol>
                <a:gridCol w="3202461">
                  <a:extLst>
                    <a:ext uri="{9D8B030D-6E8A-4147-A177-3AD203B41FA5}">
                      <a16:colId xmlns:a16="http://schemas.microsoft.com/office/drawing/2014/main" val="1658946748"/>
                    </a:ext>
                  </a:extLst>
                </a:gridCol>
              </a:tblGrid>
              <a:tr h="327596">
                <a:tc>
                  <a:txBody>
                    <a:bodyPr/>
                    <a:lstStyle/>
                    <a:p>
                      <a:pPr marL="0" marR="0" lvl="0" indent="0" algn="just" defTabSz="755934" rtl="0" eaLnBrk="1" fontAlgn="auto" latinLnBrk="0" hangingPunct="1">
                        <a:lnSpc>
                          <a:spcPct val="100000"/>
                        </a:lnSpc>
                        <a:spcBef>
                          <a:spcPts val="0"/>
                        </a:spcBef>
                        <a:spcAft>
                          <a:spcPts val="0"/>
                        </a:spcAft>
                        <a:buClrTx/>
                        <a:buSzTx/>
                        <a:buFontTx/>
                        <a:buNone/>
                        <a:tabLst/>
                        <a:defRPr/>
                      </a:pPr>
                      <a:endParaRPr lang="tr" sz="900" dirty="0">
                        <a:effectLst/>
                        <a:latin typeface="Calibri" panose="020F0502020204030204" pitchFamily="34"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tr" sz="900" dirty="0">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6">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r>
                        <a:rPr kumimoji="0" lang="tr" sz="1100" b="1" i="0" u="none" strike="noStrike" kern="1200" cap="none" spc="0" normalizeH="0" baseline="0" dirty="0">
                          <a:ln>
                            <a:noFill/>
                          </a:ln>
                          <a:solidFill>
                            <a:srgbClr val="BFBFBF"/>
                          </a:solidFill>
                          <a:effectLst/>
                          <a:uLnTx/>
                          <a:uFillTx/>
                          <a:latin typeface="+mn-lt"/>
                          <a:ea typeface="Calibri" panose="020F0502020204030204" pitchFamily="34" charset="0"/>
                          <a:cs typeface="Times New Roman" panose="02020603050405020304" pitchFamily="18" charset="0"/>
                        </a:rPr>
                        <a:t>KARIŞTIRMA</a:t>
                      </a: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500" b="0" i="0" u="none" strike="noStrike" kern="1200" cap="none" spc="0" normalizeH="0" baseline="0" noProof="0" dirty="0">
                        <a:ln>
                          <a:noFill/>
                        </a:ln>
                        <a:solidFill>
                          <a:prstClr val="black"/>
                        </a:solidFill>
                        <a:effectLst/>
                        <a:uLnTx/>
                        <a:uFillTx/>
                        <a:latin typeface="+mn-lt"/>
                        <a:ea typeface="Calibri" panose="020F0502020204030204" pitchFamily="34" charset="0"/>
                        <a:cs typeface="Times New Roman" panose="02020603050405020304" pitchFamily="18" charset="0"/>
                      </a:endParaRPr>
                    </a:p>
                    <a:p>
                      <a:pPr marL="0" marR="0" lvl="0" indent="0" algn="just" defTabSz="755934" rtl="0" eaLnBrk="1" fontAlgn="auto" latinLnBrk="0" hangingPunct="1">
                        <a:lnSpc>
                          <a:spcPct val="100000"/>
                        </a:lnSpc>
                        <a:spcBef>
                          <a:spcPts val="0"/>
                        </a:spcBef>
                        <a:spcAft>
                          <a:spcPts val="0"/>
                        </a:spcAft>
                        <a:buClrTx/>
                        <a:buSzTx/>
                        <a:buFontTx/>
                        <a:buNone/>
                        <a:tabLst/>
                        <a:defRPr/>
                      </a:pPr>
                      <a:r>
                        <a:rPr kumimoji="0" lang="tr"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6</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litre</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oda</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sıcaklığındaki</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su</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ile</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dolu</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temiz</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karıştırma</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kovasına</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Bostik SL C320 ARDASOL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torbasını</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yavaş</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yavaş</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ekleyin</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bu</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sırada</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elektrikli</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bir</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matkap</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ve</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karıştırma</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küreği</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ile</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topaksız</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pürüzsüz</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bir</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karışım</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elde</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edilene</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kadar</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sürekli</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karıştırın</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Bu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karışım</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genellikle</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2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dakika</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sonra</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elde</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edilir</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Daha</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az</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karıştırmamalıdır</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a:t>
                      </a:r>
                    </a:p>
                    <a:p>
                      <a:pPr marL="0" marR="0" lvl="0" indent="0" algn="just" defTabSz="75593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endParaRPr>
                    </a:p>
                    <a:p>
                      <a:pPr marL="0" marR="0" lvl="0" indent="0" algn="just" defTabSz="75593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Karıştırdıktan</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sonra</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akışı</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optimize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etmek</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için</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en</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az</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1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dakika</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olgunlaşma</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süresi</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önerilir</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Olgunlaşma</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süresinden</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sonra</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30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saniye</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boyunca</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yeniden</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karıştırılmalıdır</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a:t>
                      </a:r>
                    </a:p>
                    <a:p>
                      <a:pPr marL="0" marR="0" lvl="0" indent="0" algn="just" defTabSz="75593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endParaRPr>
                    </a:p>
                    <a:p>
                      <a:pPr marL="0" marR="0" lvl="0" indent="0" algn="just" defTabSz="75593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Karışım</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normal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koşullar</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altında</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yaklaşık</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20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dakika</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boyunca</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kendiliğinden</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yayılma</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özelliğini</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korur</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p>
                    <a:p>
                      <a:pPr marL="0" marR="0" lvl="0" indent="0" algn="just" defTabSz="75593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endParaRPr>
                    </a:p>
                    <a:p>
                      <a:pPr marL="0" marR="0" lvl="0" indent="0" algn="just" defTabSz="75593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Not: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Çok</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fazla</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su</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ilavesi</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ürünün</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ayrışmasına</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neden</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 </a:t>
                      </a:r>
                      <a:r>
                        <a:rPr kumimoji="0" lang="en-US" sz="900" b="0" i="0" u="none" strike="noStrike" kern="1200" cap="none" spc="0" normalizeH="0" baseline="0" dirty="0" err="1">
                          <a:ln>
                            <a:noFill/>
                          </a:ln>
                          <a:solidFill>
                            <a:prstClr val="black"/>
                          </a:solidFill>
                          <a:effectLst/>
                          <a:uLnTx/>
                          <a:uFillTx/>
                          <a:latin typeface="+mn-lt"/>
                          <a:ea typeface="+mn-ea"/>
                          <a:cs typeface="Times New Roman" panose="02020603050405020304" pitchFamily="18" charset="0"/>
                        </a:rPr>
                        <a:t>olabilir</a:t>
                      </a:r>
                      <a:r>
                        <a:rPr kumimoji="0" lang="en-US" sz="900" b="0" i="0" u="none" strike="noStrike" kern="1200" cap="none" spc="0" normalizeH="0" baseline="0" dirty="0">
                          <a:ln>
                            <a:noFill/>
                          </a:ln>
                          <a:solidFill>
                            <a:prstClr val="black"/>
                          </a:solidFill>
                          <a:effectLst/>
                          <a:uLnTx/>
                          <a:uFillTx/>
                          <a:latin typeface="+mn-lt"/>
                          <a:ea typeface="+mn-ea"/>
                          <a:cs typeface="Times New Roman" panose="02020603050405020304" pitchFamily="18" charset="0"/>
                        </a:rPr>
                        <a:t>.</a:t>
                      </a:r>
                    </a:p>
                    <a:p>
                      <a:pPr marL="0" marR="0" lvl="0" indent="0" algn="just" defTabSz="755934" rtl="0" eaLnBrk="1" fontAlgn="auto" latinLnBrk="0" hangingPunct="1">
                        <a:lnSpc>
                          <a:spcPct val="100000"/>
                        </a:lnSpc>
                        <a:spcBef>
                          <a:spcPts val="0"/>
                        </a:spcBef>
                        <a:spcAft>
                          <a:spcPts val="0"/>
                        </a:spcAft>
                        <a:buClrTx/>
                        <a:buSzTx/>
                        <a:buFontTx/>
                        <a:buNone/>
                        <a:tabLst/>
                        <a:defRPr/>
                      </a:pPr>
                      <a:endParaRPr kumimoji="0" lang="tr" sz="9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r>
                        <a:rPr kumimoji="0" lang="tr" sz="1100" b="1" i="0" u="none" strike="noStrike" kern="1200" cap="none" spc="0" normalizeH="0" baseline="0" dirty="0">
                          <a:ln>
                            <a:noFill/>
                          </a:ln>
                          <a:solidFill>
                            <a:srgbClr val="BFBFBF"/>
                          </a:solidFill>
                          <a:effectLst/>
                          <a:uLnTx/>
                          <a:uFillTx/>
                          <a:latin typeface="+mn-lt"/>
                          <a:ea typeface="Calibri" panose="020F0502020204030204" pitchFamily="34" charset="0"/>
                          <a:cs typeface="Times New Roman" panose="02020603050405020304" pitchFamily="18" charset="0"/>
                        </a:rPr>
                        <a:t>UYGULAMA</a:t>
                      </a: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500" b="1" i="0" u="none" strike="noStrike" kern="1200" cap="none" spc="0" normalizeH="0" baseline="0" noProof="0" dirty="0">
                        <a:ln>
                          <a:noFill/>
                        </a:ln>
                        <a:solidFill>
                          <a:srgbClr val="81BB26"/>
                        </a:solidFill>
                        <a:effectLst/>
                        <a:uLnTx/>
                        <a:uFillTx/>
                        <a:latin typeface="+mn-lt"/>
                        <a:ea typeface="Calibri" panose="020F0502020204030204" pitchFamily="34" charset="0"/>
                        <a:cs typeface="Times New Roman" panose="02020603050405020304" pitchFamily="18" charset="0"/>
                      </a:endParaRPr>
                    </a:p>
                    <a:p>
                      <a:pPr marL="0" marR="0" lvl="0" indent="0" algn="just" defTabSz="755934" rtl="0" eaLnBrk="1" fontAlgn="auto" latinLnBrk="0" hangingPunct="1">
                        <a:lnSpc>
                          <a:spcPct val="100000"/>
                        </a:lnSpc>
                        <a:spcBef>
                          <a:spcPts val="0"/>
                        </a:spcBef>
                        <a:spcAft>
                          <a:spcPts val="0"/>
                        </a:spcAft>
                        <a:buClrTx/>
                        <a:buSzTx/>
                        <a:buFontTx/>
                        <a:buNone/>
                        <a:tabLst/>
                        <a:defRPr/>
                      </a:pPr>
                      <a:r>
                        <a:rPr kumimoji="0" lang="tr" sz="900" b="1" i="0" u="none" strike="noStrike" kern="1200" cap="none" spc="0" normalizeH="0" baseline="0" dirty="0">
                          <a:ln>
                            <a:noFill/>
                          </a:ln>
                          <a:solidFill>
                            <a:prstClr val="black"/>
                          </a:solidFill>
                          <a:effectLst/>
                          <a:uLnTx/>
                          <a:uFillTx/>
                          <a:latin typeface="Bostik Office" panose="020B0503040000020004" pitchFamily="34" charset="0"/>
                          <a:ea typeface="Calibri" panose="020F0502020204030204" pitchFamily="34" charset="0"/>
                          <a:cs typeface="Times New Roman" panose="02020603050405020304" pitchFamily="18" charset="0"/>
                        </a:rPr>
                        <a:t>Uygulama kalınlığı:</a:t>
                      </a:r>
                      <a:endParaRPr kumimoji="0" lang="tr" sz="900" b="1" i="0" u="none" strike="noStrike" kern="1200" cap="none" spc="0" normalizeH="0" baseline="0" noProof="0" dirty="0">
                        <a:ln>
                          <a:noFill/>
                        </a:ln>
                        <a:solidFill>
                          <a:srgbClr val="81BB26"/>
                        </a:solidFill>
                        <a:effectLst/>
                        <a:uLnTx/>
                        <a:uFillTx/>
                        <a:latin typeface="+mn-lt"/>
                        <a:ea typeface="Calibri" panose="020F0502020204030204" pitchFamily="34" charset="0"/>
                        <a:cs typeface="Times New Roman" panose="02020603050405020304" pitchFamily="18" charset="0"/>
                      </a:endParaRPr>
                    </a:p>
                    <a:p>
                      <a:pPr marL="0" marR="0" lvl="0" indent="0" algn="just" defTabSz="755934" rtl="0" eaLnBrk="1" fontAlgn="auto" latinLnBrk="0" hangingPunct="1">
                        <a:lnSpc>
                          <a:spcPct val="100000"/>
                        </a:lnSpc>
                        <a:spcBef>
                          <a:spcPts val="0"/>
                        </a:spcBef>
                        <a:spcAft>
                          <a:spcPts val="0"/>
                        </a:spcAft>
                        <a:buClrTx/>
                        <a:buSzTx/>
                        <a:buFontTx/>
                        <a:buNone/>
                        <a:tabLst/>
                        <a:defRPr/>
                      </a:pPr>
                      <a:r>
                        <a:rPr kumimoji="0" lang="tr" sz="900" b="0" i="0" u="none" strike="noStrike" kern="1200" cap="none" spc="0" normalizeH="0" baseline="0" dirty="0">
                          <a:ln>
                            <a:noFill/>
                          </a:ln>
                          <a:solidFill>
                            <a:prstClr val="black"/>
                          </a:solidFill>
                          <a:effectLst/>
                          <a:uLnTx/>
                          <a:uFillTx/>
                          <a:latin typeface="+mn-lt"/>
                          <a:ea typeface="+mn-ea"/>
                          <a:cs typeface="+mn-cs"/>
                        </a:rPr>
                        <a:t>Tek bir uygulamada 1 mm ila 10 mm derinliğe izin verilir. 10 mm'nin üzerindeki derinlikler için, ürünün harmanlanmış bir şap olarak kullanılması ve harç olarak işlenmesi gerekir.</a:t>
                      </a:r>
                      <a:endParaRPr kumimoji="0" lang="tr"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just" defTabSz="755934" rtl="0" eaLnBrk="1" fontAlgn="auto" latinLnBrk="0" hangingPunct="1">
                        <a:lnSpc>
                          <a:spcPct val="100000"/>
                        </a:lnSpc>
                        <a:spcBef>
                          <a:spcPts val="0"/>
                        </a:spcBef>
                        <a:spcAft>
                          <a:spcPts val="0"/>
                        </a:spcAft>
                        <a:buClrTx/>
                        <a:buSzTx/>
                        <a:buFontTx/>
                        <a:buNone/>
                        <a:tabLst/>
                        <a:defRPr/>
                      </a:pPr>
                      <a:endParaRPr kumimoji="0" lang="tr"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just" defTabSz="755934" rtl="0" eaLnBrk="1" fontAlgn="auto" latinLnBrk="0" hangingPunct="1">
                        <a:lnSpc>
                          <a:spcPct val="100000"/>
                        </a:lnSpc>
                        <a:spcBef>
                          <a:spcPts val="0"/>
                        </a:spcBef>
                        <a:spcAft>
                          <a:spcPts val="0"/>
                        </a:spcAft>
                        <a:buClrTx/>
                        <a:buSzTx/>
                        <a:buFontTx/>
                        <a:buNone/>
                        <a:tabLst/>
                        <a:defRPr/>
                      </a:pPr>
                      <a:r>
                        <a:rPr kumimoji="0" lang="tr" sz="900" b="0" i="0" u="none" strike="noStrike" kern="1200" cap="none" spc="0" normalizeH="0" baseline="0" dirty="0">
                          <a:ln>
                            <a:noFill/>
                          </a:ln>
                          <a:solidFill>
                            <a:prstClr val="black"/>
                          </a:solidFill>
                          <a:effectLst/>
                          <a:uLnTx/>
                          <a:uFillTx/>
                          <a:latin typeface="+mn-lt"/>
                          <a:ea typeface="+mn-ea"/>
                          <a:cs typeface="+mn-cs"/>
                        </a:rPr>
                        <a:t>Bostik SL C750 POLYRAG›ın ikinci bir uygulaması gerekiyorsa, bu işlem yaya trafiğine hazır hale geldikten sonra yapılabilir.</a:t>
                      </a: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900" b="0" i="0" u="none" strike="noStrike" kern="1200" cap="none" spc="0" normalizeH="0" baseline="0" noProof="0" dirty="0">
                        <a:ln>
                          <a:noFill/>
                        </a:ln>
                        <a:solidFill>
                          <a:prstClr val="black"/>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11445310"/>
                  </a:ext>
                </a:extLst>
              </a:tr>
              <a:tr h="463041">
                <a:tc rowSpan="5">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tr" sz="1100" b="1" i="0" u="none" strike="noStrike" kern="1200" cap="none" spc="0" normalizeH="0" baseline="0" dirty="0">
                          <a:ln>
                            <a:noFill/>
                          </a:ln>
                          <a:solidFill>
                            <a:srgbClr val="BFBFBF"/>
                          </a:solidFill>
                          <a:effectLst/>
                          <a:uLnTx/>
                          <a:uFillTx/>
                          <a:latin typeface="+mn-lt"/>
                          <a:ea typeface="Calibri" panose="020F0502020204030204" pitchFamily="34" charset="0"/>
                          <a:cs typeface="Times New Roman" panose="02020603050405020304" pitchFamily="18" charset="0"/>
                        </a:rPr>
                        <a:t>HAZIRLIK</a:t>
                      </a: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5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marL="0" marR="0" lvl="0" indent="0" algn="just" defTabSz="755934" rtl="0" eaLnBrk="1" fontAlgn="auto" latinLnBrk="0" hangingPunct="1">
                        <a:lnSpc>
                          <a:spcPct val="107000"/>
                        </a:lnSpc>
                        <a:spcBef>
                          <a:spcPts val="0"/>
                        </a:spcBef>
                        <a:spcAft>
                          <a:spcPts val="0"/>
                        </a:spcAft>
                        <a:buClrTx/>
                        <a:buSzTx/>
                        <a:buFontTx/>
                        <a:buNone/>
                        <a:tabLst/>
                        <a:defRPr/>
                      </a:pPr>
                      <a:r>
                        <a:rPr kumimoji="0" lang="tr" sz="900" b="1" i="0" u="none" strike="noStrike" kern="1200" cap="none" spc="0" normalizeH="0" baseline="0" dirty="0">
                          <a:ln>
                            <a:noFill/>
                          </a:ln>
                          <a:solidFill>
                            <a:prstClr val="black"/>
                          </a:solidFill>
                          <a:effectLst/>
                          <a:uLnTx/>
                          <a:uFillTx/>
                          <a:latin typeface="Bostik Office" panose="020B0503040000020004" pitchFamily="34" charset="0"/>
                          <a:ea typeface="Calibri" panose="020F0502020204030204" pitchFamily="34" charset="0"/>
                          <a:cs typeface="Times New Roman" panose="02020603050405020304" pitchFamily="18" charset="0"/>
                        </a:rPr>
                        <a:t>Alt döşeme:</a:t>
                      </a:r>
                      <a:endParaRPr kumimoji="0" lang="tr" sz="900" b="1" i="0" u="none" strike="noStrike" kern="1200" cap="none" spc="0" normalizeH="0" baseline="0" noProof="0" dirty="0">
                        <a:ln>
                          <a:noFill/>
                        </a:ln>
                        <a:solidFill>
                          <a:prstClr val="black"/>
                        </a:solidFill>
                        <a:effectLst/>
                        <a:uLnTx/>
                        <a:uFillTx/>
                        <a:latin typeface="+mn-lt"/>
                        <a:ea typeface="+mn-ea"/>
                        <a:cs typeface="Times New Roman" panose="02020603050405020304" pitchFamily="18" charset="0"/>
                      </a:endParaRPr>
                    </a:p>
                    <a:p>
                      <a:pPr marL="0" marR="0" lvl="0" indent="0" algn="just" defTabSz="755934" rtl="0" eaLnBrk="1" fontAlgn="auto" latinLnBrk="0" hangingPunct="1">
                        <a:lnSpc>
                          <a:spcPct val="100000"/>
                        </a:lnSpc>
                        <a:spcBef>
                          <a:spcPts val="0"/>
                        </a:spcBef>
                        <a:spcAft>
                          <a:spcPts val="0"/>
                        </a:spcAft>
                        <a:buClrTx/>
                        <a:buSzPts val="800"/>
                        <a:buFont typeface="+mj-lt"/>
                        <a:buNone/>
                        <a:tabLst/>
                        <a:defRPr/>
                      </a:pPr>
                      <a:r>
                        <a:rPr kumimoji="0" lang="tr" sz="900" b="0" i="0" u="none" strike="noStrike" kern="1200" cap="none" spc="0" normalizeH="0" baseline="0" dirty="0">
                          <a:ln>
                            <a:noFill/>
                          </a:ln>
                          <a:solidFill>
                            <a:srgbClr val="000000"/>
                          </a:solidFill>
                          <a:effectLst/>
                          <a:uLnTx/>
                          <a:uFillTx/>
                          <a:latin typeface="Bostik Office" panose="020B0503040000020004" pitchFamily="34" charset="0"/>
                          <a:ea typeface="Times New Roman" panose="02020603050405020304" pitchFamily="18" charset="0"/>
                          <a:cs typeface="Minion Pro"/>
                        </a:rPr>
                        <a:t>Alt döşemenin bina standartlarına uygun olduğundan emin olun. Alt döşemeler temiz, sağlam, kuru olmalı ve yapışmayı engelleyebilecek </a:t>
                      </a:r>
                      <a:r>
                        <a:rPr kumimoji="0" lang="tr" sz="900" b="0" i="0" u="none" strike="noStrike" kern="1200" cap="none" spc="0" normalizeH="0" baseline="0" dirty="0">
                          <a:ln>
                            <a:noFill/>
                          </a:ln>
                          <a:solidFill>
                            <a:prstClr val="black"/>
                          </a:solidFill>
                          <a:effectLst/>
                          <a:uLnTx/>
                          <a:uFillTx/>
                          <a:latin typeface="Bostik Office" panose="020B0503040000020004" pitchFamily="34" charset="0"/>
                          <a:ea typeface="+mn-ea"/>
                          <a:cs typeface="+mn-cs"/>
                        </a:rPr>
                        <a:t>toz, gres, boya, sıva, cila, suda yumuşayan yapıştırıcı gibi </a:t>
                      </a:r>
                      <a:r>
                        <a:rPr kumimoji="0" lang="tr" sz="900" b="0" i="0" u="none" strike="noStrike" kern="1200" cap="none" spc="0" normalizeH="0" baseline="0" dirty="0">
                          <a:ln>
                            <a:noFill/>
                          </a:ln>
                          <a:solidFill>
                            <a:srgbClr val="000000"/>
                          </a:solidFill>
                          <a:effectLst/>
                          <a:uLnTx/>
                          <a:uFillTx/>
                          <a:latin typeface="Bostik Office" panose="020B0503040000020004" pitchFamily="34" charset="0"/>
                          <a:ea typeface="Times New Roman" panose="02020603050405020304" pitchFamily="18" charset="0"/>
                          <a:cs typeface="Minion Pro"/>
                        </a:rPr>
                        <a:t>kirletici maddelerden </a:t>
                      </a:r>
                      <a:r>
                        <a:rPr kumimoji="0" lang="tr" sz="900" b="0" i="0" u="none" strike="noStrike" kern="1200" cap="none" spc="0" normalizeH="0" baseline="0" dirty="0">
                          <a:ln>
                            <a:noFill/>
                          </a:ln>
                          <a:solidFill>
                            <a:prstClr val="black"/>
                          </a:solidFill>
                          <a:effectLst/>
                          <a:uLnTx/>
                          <a:uFillTx/>
                          <a:latin typeface="Bostik Office" panose="020B0503040000020004" pitchFamily="34" charset="0"/>
                          <a:ea typeface="+mn-ea"/>
                          <a:cs typeface="+mn-cs"/>
                        </a:rPr>
                        <a:t>arındırılmış olmalıdır.</a:t>
                      </a:r>
                    </a:p>
                    <a:p>
                      <a:pPr marL="0" marR="0" lvl="0" indent="0" algn="just" defTabSz="75593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Zeminde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eski</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yapıştırıcı</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kalıntısı</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var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ise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yapıştırıcı</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kalıntılarının</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sert</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sağlam</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ve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suda</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yumuşamadığından</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ve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tesviye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şapı</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uygulaması</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için</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yeterli</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kohezyon</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gücüne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sahip</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olduğundan</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emin</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olmak</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için</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kalan</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yapıştırıcı</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kalıntıları</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kontrol</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edilmelidir</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a:t>
                      </a:r>
                    </a:p>
                    <a:p>
                      <a:pPr marL="0" marR="0" lvl="0" indent="0" algn="just" defTabSz="75593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Sert</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yapıştırıcı</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kalıntıları</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mekanik</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olarak</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minimuma</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indirilmelidir</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Zayıf</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veya</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su</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ile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yumuşayan</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yapıştırıcılar</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temizlenmelidir</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a:t>
                      </a:r>
                    </a:p>
                    <a:p>
                      <a:pPr marL="0" marR="0" lvl="0" indent="0" algn="just" defTabSz="75593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Uygulama</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eski</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seramik</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karolar</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üzerine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yapılacaksa</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Karolar</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tabana</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sıkıca</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yapışmalı</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gerekirse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yeniden</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sabitlenmelidir</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Karolar</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kolayca</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çıkarılabiliyorsa</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tamamen</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çıkartılmalıdır</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a:t>
                      </a:r>
                    </a:p>
                    <a:p>
                      <a:pPr marL="0" marR="0" lvl="0" indent="0" algn="just" defTabSz="75593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Uygulanma</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ve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kuruma</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süresince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zemin</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sıcaklığı</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+5°C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ile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+25°C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arasında</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tutulmalıdır</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p>
                    <a:p>
                      <a:pPr marL="0" marR="0" lvl="0" indent="0" algn="just" defTabSz="75593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Tamir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gerektiren</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zeminler</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çukurlar</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ve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boşluklar</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şap</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uygulamasından</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önce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özel</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tamir</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ve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dolgu</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harçları</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ile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doldurulmalı</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ve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tesviye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edilmelidir</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a:t>
                      </a:r>
                    </a:p>
                    <a:p>
                      <a:pPr marL="0" marR="0" lvl="0" indent="0" algn="just" defTabSz="75593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0,8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mm'den</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küçük</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çatlaklar</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ve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derzlere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S409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kum</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ile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kumlanması</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gereken</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RENO E742 STRUCTURE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ile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muamele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edilmelidir</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a:t>
                      </a:r>
                    </a:p>
                    <a:p>
                      <a:pPr marL="0" marR="0" lvl="0" indent="0" algn="just" defTabSz="75593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Mevcut</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zeminin</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nem</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oranı</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%4 u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gecmemelidir</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a:t>
                      </a:r>
                    </a:p>
                    <a:p>
                      <a:pPr marL="0" marR="0" lvl="0" indent="0" algn="just" defTabSz="75593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Zemin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gerekli</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nem</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seviyesine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sahip</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değilse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yüzey</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nem</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değerine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göre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EpoPrim</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2K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veya</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yüksek</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neme</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dayanıklı</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membran</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 HYTEC E336'yı </a:t>
                      </a:r>
                      <a:r>
                        <a:rPr kumimoji="0" lang="en-US" sz="900" b="0" i="0" u="none" strike="noStrike" kern="1200" cap="none" spc="0" normalizeH="0" baseline="0" noProof="0" dirty="0" err="1">
                          <a:ln>
                            <a:noFill/>
                          </a:ln>
                          <a:solidFill>
                            <a:prstClr val="black"/>
                          </a:solidFill>
                          <a:effectLst/>
                          <a:uLnTx/>
                          <a:uFillTx/>
                          <a:latin typeface="Bostik Office" panose="020B0503040000020004" pitchFamily="34" charset="0"/>
                          <a:ea typeface="+mn-ea"/>
                          <a:cs typeface="+mn-cs"/>
                        </a:rPr>
                        <a:t>uygulanmalıdır</a:t>
                      </a:r>
                      <a:r>
                        <a:rPr kumimoji="0" lang="en-US"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rPr>
                        <a:t>.</a:t>
                      </a:r>
                    </a:p>
                    <a:p>
                      <a:pPr marL="0" marR="0" lvl="0" indent="0" algn="just" defTabSz="755934" rtl="0" eaLnBrk="1" fontAlgn="auto" latinLnBrk="0" hangingPunct="1">
                        <a:lnSpc>
                          <a:spcPct val="100000"/>
                        </a:lnSpc>
                        <a:spcBef>
                          <a:spcPts val="0"/>
                        </a:spcBef>
                        <a:spcAft>
                          <a:spcPts val="0"/>
                        </a:spcAft>
                        <a:buClrTx/>
                        <a:buSzTx/>
                        <a:buFontTx/>
                        <a:buNone/>
                        <a:tabLst/>
                        <a:defRPr/>
                      </a:pPr>
                      <a:endParaRPr kumimoji="0" lang="tr" sz="900" b="0" i="0" u="none" strike="noStrike" kern="1200" cap="none" spc="0" normalizeH="0" baseline="0" noProof="0" dirty="0">
                        <a:ln>
                          <a:noFill/>
                        </a:ln>
                        <a:solidFill>
                          <a:prstClr val="black"/>
                        </a:solidFill>
                        <a:effectLst/>
                        <a:uLnTx/>
                        <a:uFillTx/>
                        <a:latin typeface="Bostik Office" panose="020B0503040000020004" pitchFamily="34" charset="0"/>
                        <a:ea typeface="+mn-ea"/>
                        <a:cs typeface="+mn-cs"/>
                      </a:endParaRPr>
                    </a:p>
                    <a:p>
                      <a:pPr marL="0" marR="0" lvl="0" indent="0" algn="just" defTabSz="755934" rtl="0" eaLnBrk="1" fontAlgn="auto" latinLnBrk="0" hangingPunct="1">
                        <a:lnSpc>
                          <a:spcPct val="107000"/>
                        </a:lnSpc>
                        <a:spcBef>
                          <a:spcPts val="0"/>
                        </a:spcBef>
                        <a:spcAft>
                          <a:spcPts val="0"/>
                        </a:spcAft>
                        <a:buClrTx/>
                        <a:buSzTx/>
                        <a:buFontTx/>
                        <a:buNone/>
                        <a:tabLst/>
                        <a:defRPr/>
                      </a:pPr>
                      <a:r>
                        <a:rPr kumimoji="0" lang="tr" sz="900" b="1" i="0" u="none" strike="noStrike" kern="1200" cap="none" spc="0" normalizeH="0" baseline="0" dirty="0">
                          <a:ln>
                            <a:noFill/>
                          </a:ln>
                          <a:solidFill>
                            <a:prstClr val="black"/>
                          </a:solidFill>
                          <a:effectLst/>
                          <a:uLnTx/>
                          <a:uFillTx/>
                          <a:latin typeface="Bostik Office" panose="020B0503040000020004" pitchFamily="34" charset="0"/>
                          <a:ea typeface="Calibri" panose="020F0502020204030204" pitchFamily="34" charset="0"/>
                          <a:cs typeface="Times New Roman" panose="02020603050405020304" pitchFamily="18" charset="0"/>
                        </a:rPr>
                        <a:t>Yerden ısıtmalı sistemler:</a:t>
                      </a:r>
                    </a:p>
                    <a:p>
                      <a:pPr marL="0" marR="0" lvl="0" indent="0" algn="just" defTabSz="755934" rtl="0" eaLnBrk="1" fontAlgn="auto" latinLnBrk="0" hangingPunct="1">
                        <a:lnSpc>
                          <a:spcPct val="100000"/>
                        </a:lnSpc>
                        <a:spcBef>
                          <a:spcPts val="0"/>
                        </a:spcBef>
                        <a:spcAft>
                          <a:spcPts val="0"/>
                        </a:spcAft>
                        <a:buClrTx/>
                        <a:buSzTx/>
                        <a:buFontTx/>
                        <a:buNone/>
                        <a:tabLst/>
                        <a:defRPr/>
                      </a:pPr>
                      <a:r>
                        <a:rPr kumimoji="0" lang="tr" sz="900" b="0" i="0" u="none" strike="noStrike" kern="1200" cap="none" spc="0" normalizeH="0" baseline="0" dirty="0">
                          <a:ln>
                            <a:noFill/>
                          </a:ln>
                          <a:solidFill>
                            <a:prstClr val="black"/>
                          </a:solidFill>
                          <a:effectLst/>
                          <a:uLnTx/>
                          <a:uFillTx/>
                          <a:latin typeface="Bostik Office" panose="020B0503040000020004" pitchFamily="34" charset="0"/>
                          <a:ea typeface="+mn-ea"/>
                          <a:cs typeface="+mn-cs"/>
                        </a:rPr>
                        <a:t>Yerden ısıtmalı sistemler uygulamadan 48 saat önce kapatılmalıdır. Uygulamadan sonra yerden ısıtmayı kademeli olarak açmadan önce 7 gün beklenmelidir.</a:t>
                      </a:r>
                    </a:p>
                    <a:p>
                      <a:pPr algn="just" rtl="0">
                        <a:lnSpc>
                          <a:spcPct val="100000"/>
                        </a:lnSpc>
                        <a:spcBef>
                          <a:spcPts val="0"/>
                        </a:spcBef>
                        <a:spcAft>
                          <a:spcPts val="0"/>
                        </a:spcAft>
                      </a:pPr>
                      <a:endParaRPr lang="tr" sz="900" b="0" dirty="0">
                        <a:solidFill>
                          <a:srgbClr val="81BB26"/>
                        </a:solidFill>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900" b="0" i="0" u="none" strike="noStrike" kern="1200" cap="none" spc="0" normalizeH="0" baseline="0" noProof="0" dirty="0">
                        <a:ln>
                          <a:noFill/>
                        </a:ln>
                        <a:solidFill>
                          <a:prstClr val="black"/>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 sz="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69249911"/>
                  </a:ext>
                </a:extLst>
              </a:tr>
              <a:tr h="2968837">
                <a:tc vMerge="1">
                  <a:txBody>
                    <a:bodyPr/>
                    <a:lstStyle/>
                    <a:p>
                      <a:pPr algn="just" rtl="0">
                        <a:lnSpc>
                          <a:spcPct val="115000"/>
                        </a:lnSpc>
                        <a:spcBef>
                          <a:spcPts val="0"/>
                        </a:spcBef>
                        <a:spcAft>
                          <a:spcPts val="0"/>
                        </a:spcAft>
                      </a:pPr>
                      <a:endParaRPr lang="tr" sz="900" dirty="0">
                        <a:latin typeface="+mn-lt"/>
                        <a:ea typeface="Calibri" panose="020F0502020204030204" pitchFamily="34"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91423364"/>
                  </a:ext>
                </a:extLst>
              </a:tr>
              <a:tr h="340656">
                <a:tc vMerge="1">
                  <a:txBody>
                    <a:bodyPr/>
                    <a:lstStyle/>
                    <a:p>
                      <a:pPr algn="just" rtl="0"/>
                      <a:endParaRPr lang="tr" sz="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800" dirty="0">
                        <a:effectLst/>
                        <a:latin typeface="Calibri" panose="020F0502020204030204" pitchFamily="34"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3605051"/>
                  </a:ext>
                </a:extLst>
              </a:tr>
              <a:tr h="1706637">
                <a:tc vMerge="1">
                  <a:txBody>
                    <a:bodyPr/>
                    <a:lstStyle/>
                    <a:p>
                      <a:pPr marL="0" marR="0" lvl="0" indent="0" algn="just" defTabSz="755934" rtl="0" eaLnBrk="1" fontAlgn="auto" latinLnBrk="0" hangingPunct="1">
                        <a:lnSpc>
                          <a:spcPct val="100000"/>
                        </a:lnSpc>
                        <a:spcBef>
                          <a:spcPts val="0"/>
                        </a:spcBef>
                        <a:spcAft>
                          <a:spcPts val="0"/>
                        </a:spcAft>
                        <a:buClrTx/>
                        <a:buSzTx/>
                        <a:buFontTx/>
                        <a:buNone/>
                        <a:tabLst/>
                        <a:defRPr/>
                      </a:pPr>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36507947"/>
                  </a:ext>
                </a:extLst>
              </a:tr>
              <a:tr h="4098067">
                <a:tc vMerge="1">
                  <a:txBody>
                    <a:bodyPr/>
                    <a:lstStyle/>
                    <a:p>
                      <a:pPr algn="l" rtl="0">
                        <a:lnSpc>
                          <a:spcPct val="115000"/>
                        </a:lnSpc>
                        <a:spcBef>
                          <a:spcPts val="0"/>
                        </a:spcBef>
                        <a:spcAft>
                          <a:spcPts val="0"/>
                        </a:spcAft>
                      </a:pPr>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75414271"/>
                  </a:ext>
                </a:extLst>
              </a:tr>
            </a:tbl>
          </a:graphicData>
        </a:graphic>
      </p:graphicFrame>
      <p:graphicFrame>
        <p:nvGraphicFramePr>
          <p:cNvPr id="9" name="Tableau 8"/>
          <p:cNvGraphicFramePr>
            <a:graphicFrameLocks noGrp="1"/>
          </p:cNvGraphicFramePr>
          <p:nvPr/>
        </p:nvGraphicFramePr>
        <p:xfrm>
          <a:off x="488125" y="283053"/>
          <a:ext cx="3161791" cy="306065"/>
        </p:xfrm>
        <a:graphic>
          <a:graphicData uri="http://schemas.openxmlformats.org/drawingml/2006/table">
            <a:tbl>
              <a:tblPr firstRow="1" firstCol="1" bandRow="1"/>
              <a:tblGrid>
                <a:gridCol w="3161791">
                  <a:extLst>
                    <a:ext uri="{9D8B030D-6E8A-4147-A177-3AD203B41FA5}">
                      <a16:colId xmlns:a16="http://schemas.microsoft.com/office/drawing/2014/main" val="20000"/>
                    </a:ext>
                  </a:extLst>
                </a:gridCol>
              </a:tblGrid>
              <a:tr h="306065">
                <a:tc>
                  <a:txBody>
                    <a:bodyPr/>
                    <a:lstStyle/>
                    <a:p>
                      <a:pPr marL="0" marR="0" lvl="0" indent="0" algn="just" defTabSz="755934" rtl="0" eaLnBrk="1" fontAlgn="auto" latinLnBrk="0" hangingPunct="1">
                        <a:lnSpc>
                          <a:spcPct val="100000"/>
                        </a:lnSpc>
                        <a:spcBef>
                          <a:spcPts val="0"/>
                        </a:spcBef>
                        <a:spcAft>
                          <a:spcPts val="0"/>
                        </a:spcAft>
                        <a:buClrTx/>
                        <a:buSzTx/>
                        <a:buFontTx/>
                        <a:buNone/>
                        <a:tabLst/>
                        <a:defRPr/>
                      </a:pPr>
                      <a:r>
                        <a:rPr lang="tr" sz="1100" b="1" i="0" u="none" baseline="0">
                          <a:solidFill>
                            <a:schemeClr val="bg1"/>
                          </a:solidFill>
                          <a:effectLst/>
                          <a:latin typeface="Bostik Office"/>
                          <a:cs typeface="Times New Roman" panose="02020603050405020304" pitchFamily="18" charset="0"/>
                        </a:rPr>
                        <a:t>KULLANIM TALİMATLARI</a:t>
                      </a:r>
                      <a:endParaRPr lang="tr" sz="1100" dirty="0">
                        <a:solidFill>
                          <a:schemeClr val="bg1"/>
                        </a:solidFill>
                        <a:effectLst/>
                        <a:latin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BFBFBF"/>
                    </a:solidFill>
                  </a:tcPr>
                </a:tc>
                <a:extLst>
                  <a:ext uri="{0D108BD9-81ED-4DB2-BD59-A6C34878D82A}">
                    <a16:rowId xmlns:a16="http://schemas.microsoft.com/office/drawing/2014/main" val="10000"/>
                  </a:ext>
                </a:extLst>
              </a:tr>
            </a:tbl>
          </a:graphicData>
        </a:graphic>
      </p:graphicFrame>
      <p:graphicFrame>
        <p:nvGraphicFramePr>
          <p:cNvPr id="6" name="Tableau 5"/>
          <p:cNvGraphicFramePr>
            <a:graphicFrameLocks noGrp="1"/>
          </p:cNvGraphicFramePr>
          <p:nvPr>
            <p:extLst>
              <p:ext uri="{D42A27DB-BD31-4B8C-83A1-F6EECF244321}">
                <p14:modId xmlns:p14="http://schemas.microsoft.com/office/powerpoint/2010/main" val="2064139306"/>
              </p:ext>
            </p:extLst>
          </p:nvPr>
        </p:nvGraphicFramePr>
        <p:xfrm>
          <a:off x="315557" y="6220478"/>
          <a:ext cx="3432428" cy="3875154"/>
        </p:xfrm>
        <a:graphic>
          <a:graphicData uri="http://schemas.openxmlformats.org/drawingml/2006/table">
            <a:tbl>
              <a:tblPr/>
              <a:tblGrid>
                <a:gridCol w="277812">
                  <a:extLst>
                    <a:ext uri="{9D8B030D-6E8A-4147-A177-3AD203B41FA5}">
                      <a16:colId xmlns:a16="http://schemas.microsoft.com/office/drawing/2014/main" val="3920918252"/>
                    </a:ext>
                  </a:extLst>
                </a:gridCol>
                <a:gridCol w="1360559">
                  <a:extLst>
                    <a:ext uri="{9D8B030D-6E8A-4147-A177-3AD203B41FA5}">
                      <a16:colId xmlns:a16="http://schemas.microsoft.com/office/drawing/2014/main" val="2905359340"/>
                    </a:ext>
                  </a:extLst>
                </a:gridCol>
                <a:gridCol w="1794057">
                  <a:extLst>
                    <a:ext uri="{9D8B030D-6E8A-4147-A177-3AD203B41FA5}">
                      <a16:colId xmlns:a16="http://schemas.microsoft.com/office/drawing/2014/main" val="2380333150"/>
                    </a:ext>
                  </a:extLst>
                </a:gridCol>
              </a:tblGrid>
              <a:tr h="242852">
                <a:tc>
                  <a:txBody>
                    <a:bodyPr/>
                    <a:lstStyle/>
                    <a:p>
                      <a:pPr algn="l" rtl="0" fontAlgn="ctr"/>
                      <a:r>
                        <a:rPr lang="tr" sz="800" b="0" i="0" u="none" strike="noStrike" baseline="0">
                          <a:solidFill>
                            <a:srgbClr val="000000"/>
                          </a:solidFill>
                          <a:effectLst/>
                          <a:latin typeface="+mj-lt"/>
                        </a:rPr>
                        <a:t> </a:t>
                      </a:r>
                    </a:p>
                  </a:txBody>
                  <a:tcPr marL="8891" marR="8891" marT="8891"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solidFill>
                      <a:srgbClr val="BFBFBF"/>
                    </a:solidFill>
                  </a:tcPr>
                </a:tc>
                <a:tc>
                  <a:txBody>
                    <a:bodyPr/>
                    <a:lstStyle/>
                    <a:p>
                      <a:pPr algn="ctr" rtl="0" fontAlgn="ctr"/>
                      <a:r>
                        <a:rPr lang="tr" sz="800" b="1" i="0" u="none" strike="noStrike" baseline="0">
                          <a:solidFill>
                            <a:srgbClr val="000000"/>
                          </a:solidFill>
                          <a:effectLst/>
                          <a:latin typeface="+mj-lt"/>
                        </a:rPr>
                        <a:t>YÜZEY</a:t>
                      </a:r>
                      <a:endParaRPr lang="tr" sz="800" b="1" i="0" u="none" strike="noStrike" dirty="0">
                        <a:solidFill>
                          <a:srgbClr val="000000"/>
                        </a:solidFill>
                        <a:effectLst/>
                        <a:latin typeface="+mj-lt"/>
                      </a:endParaRPr>
                    </a:p>
                  </a:txBody>
                  <a:tcPr marL="8891" marR="8891" marT="8891" marB="0" anchor="ctr">
                    <a:lnL>
                      <a:noFill/>
                    </a:lnL>
                    <a:lnR w="1905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ctr" rtl="0" fontAlgn="ctr"/>
                      <a:r>
                        <a:rPr lang="tr" sz="800" b="1" i="0" u="none" strike="noStrike" baseline="0" dirty="0">
                          <a:solidFill>
                            <a:srgbClr val="000000"/>
                          </a:solidFill>
                          <a:effectLst/>
                          <a:latin typeface="+mj-lt"/>
                        </a:rPr>
                        <a:t>ÖZEL HAZIRLIKLAR VE DOĞRULAMALAR</a:t>
                      </a:r>
                    </a:p>
                  </a:txBody>
                  <a:tcPr marL="8891" marR="8891" marT="8891" marB="0" anchor="ctr">
                    <a:lnL w="190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150369200"/>
                  </a:ext>
                </a:extLst>
              </a:tr>
              <a:tr h="187957">
                <a:tc rowSpan="4">
                  <a:txBody>
                    <a:bodyPr/>
                    <a:lstStyle/>
                    <a:p>
                      <a:pPr algn="ctr" rtl="0" fontAlgn="ctr"/>
                      <a:r>
                        <a:rPr lang="tr" sz="800" b="1" i="0" u="none" strike="noStrike" baseline="0">
                          <a:solidFill>
                            <a:srgbClr val="000000"/>
                          </a:solidFill>
                          <a:effectLst/>
                          <a:latin typeface="+mj-lt"/>
                        </a:rPr>
                        <a:t>YENİ</a:t>
                      </a:r>
                    </a:p>
                  </a:txBody>
                  <a:tcPr marL="8891" marR="8891" marT="8891" marB="0" vert="vert270" anchor="ctr">
                    <a:lnL w="12700" cap="flat" cmpd="sng" algn="ctr">
                      <a:solidFill>
                        <a:schemeClr val="tx1"/>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tr" sz="800" b="0" i="0" u="none" strike="noStrike" baseline="0">
                          <a:solidFill>
                            <a:srgbClr val="000000"/>
                          </a:solidFill>
                          <a:effectLst/>
                          <a:latin typeface="+mj-lt"/>
                        </a:rPr>
                        <a:t>Beton döşeme</a:t>
                      </a:r>
                    </a:p>
                  </a:txBody>
                  <a:tcPr marL="8891" marR="8891" marT="8891"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rowSpan="2">
                  <a:txBody>
                    <a:bodyPr/>
                    <a:lstStyle/>
                    <a:p>
                      <a:pPr algn="l" rtl="0" fontAlgn="ctr"/>
                      <a:r>
                        <a:rPr lang="tr" sz="800" b="0" i="0" u="none" strike="noStrike" baseline="0" dirty="0">
                          <a:solidFill>
                            <a:srgbClr val="000000"/>
                          </a:solidFill>
                          <a:effectLst/>
                          <a:latin typeface="+mj-lt"/>
                        </a:rPr>
                        <a:t>Kür ürününün ortadan kaldırılması</a:t>
                      </a:r>
                    </a:p>
                  </a:txBody>
                  <a:tcPr marL="8891" marR="8891" marT="8891" marB="0" anchor="ctr">
                    <a:lnL w="190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3993128759"/>
                  </a:ext>
                </a:extLst>
              </a:tr>
              <a:tr h="171434">
                <a:tc vMerge="1">
                  <a:txBody>
                    <a:bodyPr/>
                    <a:lstStyle/>
                    <a:p>
                      <a:endParaRPr lang="tr"/>
                    </a:p>
                  </a:txBody>
                  <a:tcPr/>
                </a:tc>
                <a:tc>
                  <a:txBody>
                    <a:bodyPr/>
                    <a:lstStyle/>
                    <a:p>
                      <a:pPr algn="l" rtl="0" fontAlgn="ctr"/>
                      <a:r>
                        <a:rPr lang="tr" sz="800" b="0" i="0" u="none" strike="noStrike" baseline="0">
                          <a:solidFill>
                            <a:srgbClr val="000000"/>
                          </a:solidFill>
                          <a:effectLst/>
                          <a:latin typeface="+mj-lt"/>
                        </a:rPr>
                        <a:t>BAP</a:t>
                      </a:r>
                      <a:br>
                        <a:rPr lang="tr" sz="800" b="0" i="0" u="none" strike="noStrike">
                          <a:solidFill>
                            <a:srgbClr val="000000"/>
                          </a:solidFill>
                          <a:effectLst/>
                          <a:latin typeface="+mj-lt"/>
                        </a:rPr>
                      </a:br>
                      <a:r>
                        <a:rPr lang="tr" sz="800" b="0" i="0" u="none" strike="noStrike" baseline="0">
                          <a:solidFill>
                            <a:srgbClr val="000000"/>
                          </a:solidFill>
                          <a:effectLst/>
                          <a:latin typeface="+mj-lt"/>
                        </a:rPr>
                        <a:t>Sıvı çimento şap</a:t>
                      </a:r>
                    </a:p>
                  </a:txBody>
                  <a:tcPr marL="8891" marR="8891" marT="8891"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vMerge="1">
                  <a:txBody>
                    <a:bodyPr/>
                    <a:lstStyle/>
                    <a:p>
                      <a:endParaRPr lang="tr"/>
                    </a:p>
                  </a:txBody>
                  <a:tcPr/>
                </a:tc>
                <a:extLst>
                  <a:ext uri="{0D108BD9-81ED-4DB2-BD59-A6C34878D82A}">
                    <a16:rowId xmlns:a16="http://schemas.microsoft.com/office/drawing/2014/main" val="1880084401"/>
                  </a:ext>
                </a:extLst>
              </a:tr>
              <a:tr h="118273">
                <a:tc vMerge="1">
                  <a:txBody>
                    <a:bodyPr/>
                    <a:lstStyle/>
                    <a:p>
                      <a:endParaRPr lang="tr"/>
                    </a:p>
                  </a:txBody>
                  <a:tcPr/>
                </a:tc>
                <a:tc>
                  <a:txBody>
                    <a:bodyPr/>
                    <a:lstStyle/>
                    <a:p>
                      <a:pPr marL="0" marR="0" lvl="0" indent="0" algn="l" defTabSz="755934" rtl="0" eaLnBrk="1" fontAlgn="ctr" latinLnBrk="0" hangingPunct="1">
                        <a:lnSpc>
                          <a:spcPct val="100000"/>
                        </a:lnSpc>
                        <a:spcBef>
                          <a:spcPts val="0"/>
                        </a:spcBef>
                        <a:spcAft>
                          <a:spcPts val="0"/>
                        </a:spcAft>
                        <a:buClrTx/>
                        <a:buSzTx/>
                        <a:buFontTx/>
                        <a:buNone/>
                        <a:tabLst/>
                        <a:defRPr/>
                      </a:pPr>
                      <a:r>
                        <a:rPr lang="tr" sz="800" b="0" i="0" u="none" strike="noStrike" kern="1200" baseline="0" dirty="0">
                          <a:solidFill>
                            <a:srgbClr val="000000"/>
                          </a:solidFill>
                          <a:effectLst/>
                          <a:latin typeface="+mn-lt"/>
                          <a:ea typeface="+mn-ea"/>
                          <a:cs typeface="+mn-cs"/>
                        </a:rPr>
                        <a:t>Kalsiyum sülfat şap</a:t>
                      </a:r>
                    </a:p>
                  </a:txBody>
                  <a:tcPr marL="8891" marR="8891" marT="8891"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a:txBody>
                    <a:bodyPr/>
                    <a:lstStyle/>
                    <a:p>
                      <a:pPr marL="0" marR="0" lvl="0" indent="0" algn="l" defTabSz="755934" rtl="0" eaLnBrk="1" fontAlgn="ctr" latinLnBrk="0" hangingPunct="1">
                        <a:lnSpc>
                          <a:spcPct val="100000"/>
                        </a:lnSpc>
                        <a:spcBef>
                          <a:spcPts val="0"/>
                        </a:spcBef>
                        <a:spcAft>
                          <a:spcPts val="0"/>
                        </a:spcAft>
                        <a:buClrTx/>
                        <a:buSzTx/>
                        <a:buFontTx/>
                        <a:buNone/>
                        <a:tabLst/>
                        <a:defRPr/>
                      </a:pPr>
                      <a:r>
                        <a:rPr lang="tr" sz="800" b="0" i="0" u="none" strike="noStrike" kern="1200" baseline="0" dirty="0">
                          <a:solidFill>
                            <a:srgbClr val="000000"/>
                          </a:solidFill>
                          <a:effectLst/>
                          <a:latin typeface="+mn-lt"/>
                          <a:ea typeface="+mn-ea"/>
                          <a:cs typeface="+mn-cs"/>
                        </a:rPr>
                        <a:t>Kalan nem ölçümü</a:t>
                      </a:r>
                    </a:p>
                  </a:txBody>
                  <a:tcPr marL="8891" marR="8891" marT="8891" marB="0" anchor="ctr">
                    <a:lnL w="190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415170051"/>
                  </a:ext>
                </a:extLst>
              </a:tr>
              <a:tr h="242852">
                <a:tc vMerge="1">
                  <a:txBody>
                    <a:bodyPr/>
                    <a:lstStyle/>
                    <a:p>
                      <a:endParaRPr lang="tr"/>
                    </a:p>
                  </a:txBody>
                  <a:tcPr/>
                </a:tc>
                <a:tc>
                  <a:txBody>
                    <a:bodyPr/>
                    <a:lstStyle/>
                    <a:p>
                      <a:pPr algn="l" rtl="0" fontAlgn="ctr"/>
                      <a:r>
                        <a:rPr lang="tr" sz="800" b="0" i="0" u="none" strike="noStrike" baseline="0">
                          <a:solidFill>
                            <a:srgbClr val="000000"/>
                          </a:solidFill>
                          <a:effectLst/>
                          <a:latin typeface="+mj-lt"/>
                        </a:rPr>
                        <a:t>Isıtmalı ve/veya soğutmalı zeminler + ERP</a:t>
                      </a:r>
                    </a:p>
                  </a:txBody>
                  <a:tcPr marL="8891" marR="8891" marT="8891"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a:txBody>
                    <a:bodyPr/>
                    <a:lstStyle/>
                    <a:p>
                      <a:pPr algn="l" rtl="0" fontAlgn="ctr"/>
                      <a:r>
                        <a:rPr lang="tr" sz="800" b="0" i="0" u="none" strike="noStrike" baseline="0" dirty="0">
                          <a:solidFill>
                            <a:srgbClr val="000000"/>
                          </a:solidFill>
                          <a:effectLst/>
                          <a:latin typeface="+mj-lt"/>
                        </a:rPr>
                        <a:t>Isıtmanın gerçekleştirildiği kontrol edilmelidir.</a:t>
                      </a:r>
                    </a:p>
                  </a:txBody>
                  <a:tcPr marL="8891" marR="8891" marT="8891" marB="0" anchor="ctr">
                    <a:lnL w="190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760692137"/>
                  </a:ext>
                </a:extLst>
              </a:tr>
              <a:tr h="239142">
                <a:tc rowSpan="9">
                  <a:txBody>
                    <a:bodyPr/>
                    <a:lstStyle/>
                    <a:p>
                      <a:pPr algn="ctr" rtl="0" fontAlgn="ctr"/>
                      <a:r>
                        <a:rPr lang="tr" sz="800" b="1" i="0" u="none" strike="noStrike" baseline="0">
                          <a:solidFill>
                            <a:srgbClr val="000000"/>
                          </a:solidFill>
                          <a:effectLst/>
                          <a:latin typeface="+mj-lt"/>
                        </a:rPr>
                        <a:t>TADİLAT</a:t>
                      </a:r>
                    </a:p>
                  </a:txBody>
                  <a:tcPr marL="8891" marR="8891" marT="8891" marB="0" vert="vert270" anchor="ctr">
                    <a:lnL w="12700" cap="flat" cmpd="sng" algn="ctr">
                      <a:solidFill>
                        <a:schemeClr val="tx1"/>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rtl="0" fontAlgn="ctr"/>
                      <a:r>
                        <a:rPr lang="tr" sz="800" b="0" i="0" u="none" strike="noStrike" baseline="0">
                          <a:solidFill>
                            <a:srgbClr val="000000"/>
                          </a:solidFill>
                          <a:effectLst/>
                          <a:latin typeface="+mj-lt"/>
                        </a:rPr>
                        <a:t>Karolar</a:t>
                      </a:r>
                    </a:p>
                  </a:txBody>
                  <a:tcPr marL="8891" marR="8891" marT="8891"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rowSpan="2">
                  <a:txBody>
                    <a:bodyPr/>
                    <a:lstStyle/>
                    <a:p>
                      <a:pPr algn="l" rtl="0" fontAlgn="ctr"/>
                      <a:r>
                        <a:rPr lang="tr" sz="800" b="0" i="0" u="none" strike="noStrike" baseline="0" dirty="0">
                          <a:solidFill>
                            <a:srgbClr val="000000"/>
                          </a:solidFill>
                          <a:effectLst/>
                          <a:latin typeface="+mj-lt"/>
                        </a:rPr>
                        <a:t>Su ve soda temizlenmeli ve ardından temiz su ile durulanmalıdır.</a:t>
                      </a:r>
                    </a:p>
                  </a:txBody>
                  <a:tcPr marL="8891" marR="8891" marT="8891" marB="0" anchor="ctr">
                    <a:lnL w="190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894634935"/>
                  </a:ext>
                </a:extLst>
              </a:tr>
              <a:tr h="242852">
                <a:tc vMerge="1">
                  <a:txBody>
                    <a:bodyPr/>
                    <a:lstStyle/>
                    <a:p>
                      <a:endParaRPr lang="tr"/>
                    </a:p>
                  </a:txBody>
                  <a:tcPr/>
                </a:tc>
                <a:tc>
                  <a:txBody>
                    <a:bodyPr/>
                    <a:lstStyle/>
                    <a:p>
                      <a:pPr algn="l" rtl="0" fontAlgn="ctr"/>
                      <a:r>
                        <a:rPr lang="tr" sz="800" b="0" i="0" u="none" strike="noStrike" baseline="0">
                          <a:solidFill>
                            <a:srgbClr val="000000"/>
                          </a:solidFill>
                          <a:effectLst/>
                          <a:latin typeface="+mj-lt"/>
                        </a:rPr>
                        <a:t>Asbestsiz yarı esnek levha</a:t>
                      </a:r>
                    </a:p>
                  </a:txBody>
                  <a:tcPr marL="8891" marR="8891" marT="8891"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vMerge="1">
                  <a:txBody>
                    <a:bodyPr/>
                    <a:lstStyle/>
                    <a:p>
                      <a:endParaRPr lang="tr"/>
                    </a:p>
                  </a:txBody>
                  <a:tcPr/>
                </a:tc>
                <a:extLst>
                  <a:ext uri="{0D108BD9-81ED-4DB2-BD59-A6C34878D82A}">
                    <a16:rowId xmlns:a16="http://schemas.microsoft.com/office/drawing/2014/main" val="2923024012"/>
                  </a:ext>
                </a:extLst>
              </a:tr>
              <a:tr h="242852">
                <a:tc vMerge="1">
                  <a:txBody>
                    <a:bodyPr/>
                    <a:lstStyle/>
                    <a:p>
                      <a:endParaRPr lang="tr"/>
                    </a:p>
                  </a:txBody>
                  <a:tcPr/>
                </a:tc>
                <a:tc>
                  <a:txBody>
                    <a:bodyPr/>
                    <a:lstStyle/>
                    <a:p>
                      <a:pPr algn="l" rtl="0" fontAlgn="ctr"/>
                      <a:r>
                        <a:rPr lang="tr" sz="800" b="0" i="0" u="none" strike="noStrike" baseline="0">
                          <a:solidFill>
                            <a:srgbClr val="000000"/>
                          </a:solidFill>
                          <a:effectLst/>
                          <a:latin typeface="+mj-lt"/>
                        </a:rPr>
                        <a:t>Akrilik tutkal izleri</a:t>
                      </a:r>
                    </a:p>
                  </a:txBody>
                  <a:tcPr marL="8891" marR="8891" marT="8891"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a:txBody>
                    <a:bodyPr/>
                    <a:lstStyle/>
                    <a:p>
                      <a:pPr algn="l" rtl="0" fontAlgn="ctr"/>
                      <a:r>
                        <a:rPr lang="tr" sz="800" b="0" i="0" u="none" strike="noStrike" baseline="0" dirty="0">
                          <a:solidFill>
                            <a:srgbClr val="000000"/>
                          </a:solidFill>
                          <a:effectLst/>
                          <a:latin typeface="+mj-lt"/>
                        </a:rPr>
                        <a:t>Kazıyarak mümkün olduğunca çıkarılmalıdır.</a:t>
                      </a:r>
                    </a:p>
                  </a:txBody>
                  <a:tcPr marL="8891" marR="8891" marT="8891" marB="0" anchor="ctr">
                    <a:lnL w="190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416416317"/>
                  </a:ext>
                </a:extLst>
              </a:tr>
              <a:tr h="309275">
                <a:tc vMerge="1">
                  <a:txBody>
                    <a:bodyPr/>
                    <a:lstStyle/>
                    <a:p>
                      <a:endParaRPr lang="tr"/>
                    </a:p>
                  </a:txBody>
                  <a:tcPr/>
                </a:tc>
                <a:tc>
                  <a:txBody>
                    <a:bodyPr/>
                    <a:lstStyle/>
                    <a:p>
                      <a:pPr algn="l" rtl="0" fontAlgn="ctr"/>
                      <a:r>
                        <a:rPr lang="tr" sz="800" b="0" i="0" u="none" strike="noStrike" baseline="0">
                          <a:solidFill>
                            <a:srgbClr val="000000"/>
                          </a:solidFill>
                          <a:effectLst/>
                          <a:latin typeface="+mj-lt"/>
                        </a:rPr>
                        <a:t>Asbestsiz bitümlü yapıştırıcı izleri</a:t>
                      </a:r>
                    </a:p>
                  </a:txBody>
                  <a:tcPr marL="8891" marR="8891" marT="8891"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a:txBody>
                    <a:bodyPr/>
                    <a:lstStyle/>
                    <a:p>
                      <a:pPr algn="l" rtl="0" fontAlgn="ctr"/>
                      <a:r>
                        <a:rPr lang="tr" sz="800" b="0" i="0" u="none" strike="noStrike" baseline="0" dirty="0">
                          <a:solidFill>
                            <a:srgbClr val="000000"/>
                          </a:solidFill>
                          <a:effectLst/>
                          <a:latin typeface="+mj-lt"/>
                        </a:rPr>
                        <a:t>0,5 mm'den fazla kalınlıkları temizlenmeli veya tamamını temizlenmelidir.</a:t>
                      </a:r>
                    </a:p>
                  </a:txBody>
                  <a:tcPr marL="8891" marR="8891" marT="8891" marB="0" anchor="ctr">
                    <a:lnL w="190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412757129"/>
                  </a:ext>
                </a:extLst>
              </a:tr>
              <a:tr h="242852">
                <a:tc vMerge="1">
                  <a:txBody>
                    <a:bodyPr/>
                    <a:lstStyle/>
                    <a:p>
                      <a:endParaRPr lang="tr"/>
                    </a:p>
                  </a:txBody>
                  <a:tcPr/>
                </a:tc>
                <a:tc>
                  <a:txBody>
                    <a:bodyPr/>
                    <a:lstStyle/>
                    <a:p>
                      <a:pPr algn="l" rtl="0" fontAlgn="ctr"/>
                      <a:r>
                        <a:rPr lang="tr" sz="800" b="0" i="0" u="none" strike="noStrike" baseline="0">
                          <a:solidFill>
                            <a:srgbClr val="000000"/>
                          </a:solidFill>
                          <a:effectLst/>
                          <a:latin typeface="+mj-lt"/>
                        </a:rPr>
                        <a:t>Zemin boyaları</a:t>
                      </a:r>
                    </a:p>
                  </a:txBody>
                  <a:tcPr marL="8891" marR="8891" marT="8891"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a:txBody>
                    <a:bodyPr/>
                    <a:lstStyle/>
                    <a:p>
                      <a:pPr algn="l" rtl="0" fontAlgn="ctr"/>
                      <a:r>
                        <a:rPr lang="tr" sz="800" b="0" i="0" u="none" strike="noStrike" baseline="0" dirty="0">
                          <a:solidFill>
                            <a:srgbClr val="000000"/>
                          </a:solidFill>
                          <a:effectLst/>
                          <a:latin typeface="+mj-lt"/>
                        </a:rPr>
                        <a:t>Pürüzlülüğü eski haline getirmek için zımparalanmalı ve ardından karolara aynı temizlik işlemini uygulanmalıdır.</a:t>
                      </a:r>
                    </a:p>
                  </a:txBody>
                  <a:tcPr marL="8891" marR="8891" marT="8891" marB="0" anchor="ctr">
                    <a:lnL w="190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762939210"/>
                  </a:ext>
                </a:extLst>
              </a:tr>
              <a:tr h="187957">
                <a:tc vMerge="1">
                  <a:txBody>
                    <a:bodyPr/>
                    <a:lstStyle/>
                    <a:p>
                      <a:pPr algn="ctr" rtl="0" fontAlgn="ctr"/>
                      <a:endParaRPr lang="tr" sz="1000" b="0" i="0" u="none" strike="noStrike" dirty="0">
                        <a:solidFill>
                          <a:srgbClr val="000000"/>
                        </a:solidFill>
                        <a:effectLst/>
                        <a:latin typeface="Calibri" panose="020F0502020204030204" pitchFamily="34" charset="0"/>
                      </a:endParaRPr>
                    </a:p>
                  </a:txBody>
                  <a:tcPr marL="8891" marR="8891" marT="8891" marB="0" vert="vert270" anchor="ctr">
                    <a:lnL w="12700" cap="flat" cmpd="sng" algn="ctr">
                      <a:solidFill>
                        <a:srgbClr val="000000"/>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rtl="0" fontAlgn="ctr"/>
                      <a:r>
                        <a:rPr lang="tr" sz="800" b="0" i="0" u="none" strike="noStrike" baseline="0">
                          <a:solidFill>
                            <a:srgbClr val="000000"/>
                          </a:solidFill>
                          <a:effectLst/>
                          <a:latin typeface="+mj-lt"/>
                        </a:rPr>
                        <a:t>Zemin reçinesi</a:t>
                      </a:r>
                    </a:p>
                  </a:txBody>
                  <a:tcPr marL="6350" marR="6350" marT="635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a:txBody>
                    <a:bodyPr/>
                    <a:lstStyle/>
                    <a:p>
                      <a:pPr algn="l" rtl="0" fontAlgn="ctr"/>
                      <a:r>
                        <a:rPr lang="tr" sz="800" b="0" i="0" u="none" strike="noStrike" baseline="0" dirty="0">
                          <a:solidFill>
                            <a:srgbClr val="000000"/>
                          </a:solidFill>
                          <a:effectLst/>
                          <a:latin typeface="+mj-lt"/>
                        </a:rPr>
                        <a:t>Zımparalanarak ardından zemin boyası ile aynı şekilde uygulama yapılmalıdır.</a:t>
                      </a:r>
                    </a:p>
                  </a:txBody>
                  <a:tcPr marL="6350" marR="6350" marT="6350" marB="0" anchor="ctr">
                    <a:lnL w="190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386148764"/>
                  </a:ext>
                </a:extLst>
              </a:tr>
              <a:tr h="357565">
                <a:tc vMerge="1">
                  <a:txBody>
                    <a:bodyPr/>
                    <a:lstStyle/>
                    <a:p>
                      <a:pPr algn="ctr" rtl="0" fontAlgn="ctr"/>
                      <a:endParaRPr lang="tr" sz="800" b="0" i="0" u="none" strike="noStrike" dirty="0">
                        <a:solidFill>
                          <a:srgbClr val="000000"/>
                        </a:solidFill>
                        <a:effectLst/>
                        <a:latin typeface="+mj-lt"/>
                      </a:endParaRPr>
                    </a:p>
                  </a:txBody>
                  <a:tcPr marL="8891" marR="8891" marT="8891" marB="0" vert="vert270" anchor="ctr">
                    <a:lnL w="12700" cap="flat" cmpd="sng" algn="ctr">
                      <a:solidFill>
                        <a:schemeClr val="tx1"/>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tr" sz="800" b="0" i="0" u="none" strike="noStrike" baseline="0">
                          <a:solidFill>
                            <a:srgbClr val="000000"/>
                          </a:solidFill>
                          <a:effectLst/>
                          <a:latin typeface="+mj-lt"/>
                        </a:rPr>
                        <a:t>Kirişler üzerindeki parke</a:t>
                      </a:r>
                    </a:p>
                  </a:txBody>
                  <a:tcPr marL="6350" marR="6350" marT="635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a:txBody>
                    <a:bodyPr/>
                    <a:lstStyle/>
                    <a:p>
                      <a:pPr algn="l" rtl="0" fontAlgn="ctr"/>
                      <a:r>
                        <a:rPr lang="tr" sz="800" b="0" i="0" u="none" strike="noStrike" baseline="0" dirty="0">
                          <a:solidFill>
                            <a:srgbClr val="000000"/>
                          </a:solidFill>
                          <a:effectLst/>
                          <a:latin typeface="+mj-lt"/>
                        </a:rPr>
                        <a:t>Bal mumlarının ve verniklerin eliminasyonu ve ardından aspirasyon ile toz alınmalıdır.</a:t>
                      </a:r>
                    </a:p>
                  </a:txBody>
                  <a:tcPr marL="6350" marR="6350" marT="6350" marB="0" anchor="ctr">
                    <a:lnL w="190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662795146"/>
                  </a:ext>
                </a:extLst>
              </a:tr>
              <a:tr h="187957">
                <a:tc vMerge="1">
                  <a:txBody>
                    <a:bodyPr/>
                    <a:lstStyle/>
                    <a:p>
                      <a:pPr algn="ctr" rtl="0" fontAlgn="ctr"/>
                      <a:endParaRPr lang="tr" sz="800" b="0" i="0" u="none" strike="noStrike" dirty="0">
                        <a:solidFill>
                          <a:srgbClr val="000000"/>
                        </a:solidFill>
                        <a:effectLst/>
                        <a:latin typeface="+mj-lt"/>
                      </a:endParaRPr>
                    </a:p>
                  </a:txBody>
                  <a:tcPr marL="8891" marR="8891" marT="8891" marB="0" vert="vert270" anchor="ctr">
                    <a:lnL w="12700" cap="flat" cmpd="sng" algn="ctr">
                      <a:solidFill>
                        <a:schemeClr val="tx1"/>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tr" sz="800" b="0" i="0" u="none" strike="noStrike" baseline="0">
                          <a:solidFill>
                            <a:srgbClr val="000000"/>
                          </a:solidFill>
                          <a:effectLst/>
                          <a:latin typeface="+mj-lt"/>
                        </a:rPr>
                        <a:t>Ahşap esaslı paneller</a:t>
                      </a:r>
                    </a:p>
                  </a:txBody>
                  <a:tcPr marL="6350" marR="6350" marT="635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a:txBody>
                    <a:bodyPr/>
                    <a:lstStyle/>
                    <a:p>
                      <a:pPr algn="l" rtl="0" fontAlgn="ctr"/>
                      <a:r>
                        <a:rPr lang="tr" sz="800" b="0" i="0" u="none" strike="noStrike" baseline="0" dirty="0">
                          <a:solidFill>
                            <a:srgbClr val="000000"/>
                          </a:solidFill>
                          <a:effectLst/>
                          <a:latin typeface="+mj-lt"/>
                        </a:rPr>
                        <a:t>Sivri uçların olmadığı kontrol edilmelidir.</a:t>
                      </a:r>
                    </a:p>
                  </a:txBody>
                  <a:tcPr marL="6350" marR="6350" marT="6350" marB="0" anchor="ctr">
                    <a:lnL w="190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442809703"/>
                  </a:ext>
                </a:extLst>
              </a:tr>
              <a:tr h="187957">
                <a:tc vMerge="1">
                  <a:txBody>
                    <a:bodyPr/>
                    <a:lstStyle/>
                    <a:p>
                      <a:pPr algn="ctr" rtl="0" fontAlgn="ctr"/>
                      <a:endParaRPr lang="tr" sz="800" b="0" i="0" u="none" strike="noStrike" dirty="0">
                        <a:solidFill>
                          <a:srgbClr val="000000"/>
                        </a:solidFill>
                        <a:effectLst/>
                        <a:latin typeface="+mj-lt"/>
                      </a:endParaRPr>
                    </a:p>
                  </a:txBody>
                  <a:tcPr marL="8891" marR="8891" marT="8891" marB="0" vert="vert270" anchor="ctr">
                    <a:lnL w="12700" cap="flat" cmpd="sng" algn="ctr">
                      <a:solidFill>
                        <a:schemeClr val="tx1"/>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rtl="0" fontAlgn="ctr"/>
                      <a:r>
                        <a:rPr lang="tr" sz="800" b="0" i="0" u="none" strike="noStrike" baseline="0">
                          <a:solidFill>
                            <a:srgbClr val="000000"/>
                          </a:solidFill>
                          <a:effectLst/>
                          <a:latin typeface="+mj-lt"/>
                        </a:rPr>
                        <a:t>Asfalt Şaplar</a:t>
                      </a:r>
                    </a:p>
                  </a:txBody>
                  <a:tcPr marL="6350" marR="6350" marT="635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l" rtl="0" fontAlgn="ctr"/>
                      <a:r>
                        <a:rPr lang="tr" sz="800" b="0" i="0" u="none" strike="noStrike" baseline="0" dirty="0">
                          <a:solidFill>
                            <a:srgbClr val="000000"/>
                          </a:solidFill>
                          <a:effectLst/>
                          <a:latin typeface="+mj-lt"/>
                        </a:rPr>
                        <a:t>Çatlaksız olmalıdır.</a:t>
                      </a:r>
                    </a:p>
                  </a:txBody>
                  <a:tcPr marL="6350" marR="6350" marT="6350" marB="0" anchor="ctr">
                    <a:lnL w="190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extLst>
                  <a:ext uri="{0D108BD9-81ED-4DB2-BD59-A6C34878D82A}">
                    <a16:rowId xmlns:a16="http://schemas.microsoft.com/office/drawing/2014/main" val="772893887"/>
                  </a:ext>
                </a:extLst>
              </a:tr>
            </a:tbl>
          </a:graphicData>
        </a:graphic>
      </p:graphicFrame>
      <p:graphicFrame>
        <p:nvGraphicFramePr>
          <p:cNvPr id="7" name="Tableau 6"/>
          <p:cNvGraphicFramePr>
            <a:graphicFrameLocks noGrp="1"/>
          </p:cNvGraphicFramePr>
          <p:nvPr>
            <p:extLst>
              <p:ext uri="{D42A27DB-BD31-4B8C-83A1-F6EECF244321}">
                <p14:modId xmlns:p14="http://schemas.microsoft.com/office/powerpoint/2010/main" val="839490701"/>
              </p:ext>
            </p:extLst>
          </p:nvPr>
        </p:nvGraphicFramePr>
        <p:xfrm>
          <a:off x="3873247" y="232596"/>
          <a:ext cx="3506695" cy="3770444"/>
        </p:xfrm>
        <a:graphic>
          <a:graphicData uri="http://schemas.openxmlformats.org/drawingml/2006/table">
            <a:tbl>
              <a:tblPr/>
              <a:tblGrid>
                <a:gridCol w="574808">
                  <a:extLst>
                    <a:ext uri="{9D8B030D-6E8A-4147-A177-3AD203B41FA5}">
                      <a16:colId xmlns:a16="http://schemas.microsoft.com/office/drawing/2014/main" val="596522527"/>
                    </a:ext>
                  </a:extLst>
                </a:gridCol>
                <a:gridCol w="653143">
                  <a:extLst>
                    <a:ext uri="{9D8B030D-6E8A-4147-A177-3AD203B41FA5}">
                      <a16:colId xmlns:a16="http://schemas.microsoft.com/office/drawing/2014/main" val="58184539"/>
                    </a:ext>
                  </a:extLst>
                </a:gridCol>
                <a:gridCol w="1367246">
                  <a:extLst>
                    <a:ext uri="{9D8B030D-6E8A-4147-A177-3AD203B41FA5}">
                      <a16:colId xmlns:a16="http://schemas.microsoft.com/office/drawing/2014/main" val="621446048"/>
                    </a:ext>
                  </a:extLst>
                </a:gridCol>
                <a:gridCol w="911498">
                  <a:extLst>
                    <a:ext uri="{9D8B030D-6E8A-4147-A177-3AD203B41FA5}">
                      <a16:colId xmlns:a16="http://schemas.microsoft.com/office/drawing/2014/main" val="257881605"/>
                    </a:ext>
                  </a:extLst>
                </a:gridCol>
              </a:tblGrid>
              <a:tr h="333956">
                <a:tc gridSpan="2">
                  <a:txBody>
                    <a:bodyPr/>
                    <a:lstStyle/>
                    <a:p>
                      <a:pPr algn="ctr" rtl="0" fontAlgn="ctr"/>
                      <a:r>
                        <a:rPr lang="tr" sz="800" b="1" i="0" u="none" strike="noStrike" baseline="0">
                          <a:solidFill>
                            <a:srgbClr val="000000"/>
                          </a:solidFill>
                          <a:effectLst/>
                          <a:latin typeface="+mj-lt"/>
                        </a:rPr>
                        <a:t>YÜZEY TÜRÜ</a:t>
                      </a:r>
                      <a:endParaRPr lang="tr" sz="800" b="1" i="0" u="none" strike="noStrike" dirty="0">
                        <a:solidFill>
                          <a:srgbClr val="000000"/>
                        </a:solidFill>
                        <a:effectLst/>
                        <a:latin typeface="+mj-lt"/>
                      </a:endParaRPr>
                    </a:p>
                  </a:txBody>
                  <a:tcPr marL="5297" marR="5297" marT="5297" marB="0" anchor="ctr">
                    <a:lnL w="12700" cap="flat" cmpd="sng" algn="ctr">
                      <a:solidFill>
                        <a:schemeClr val="tx1"/>
                      </a:solidFill>
                      <a:prstDash val="solid"/>
                      <a:round/>
                      <a:headEnd type="none" w="med" len="med"/>
                      <a:tailEnd type="none" w="med" len="med"/>
                    </a:lnL>
                    <a:lnR w="1905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hMerge="1">
                  <a:txBody>
                    <a:bodyPr/>
                    <a:lstStyle/>
                    <a:p>
                      <a:endParaRPr lang="tr"/>
                    </a:p>
                  </a:txBody>
                  <a:tcPr/>
                </a:tc>
                <a:tc>
                  <a:txBody>
                    <a:bodyPr/>
                    <a:lstStyle/>
                    <a:p>
                      <a:pPr algn="ctr" rtl="0" fontAlgn="ctr"/>
                      <a:r>
                        <a:rPr lang="tr" sz="800" b="1" i="0" u="none" strike="noStrike" baseline="0">
                          <a:solidFill>
                            <a:srgbClr val="000000"/>
                          </a:solidFill>
                          <a:effectLst/>
                          <a:latin typeface="+mj-lt"/>
                        </a:rPr>
                        <a:t>ASTARLAR</a:t>
                      </a:r>
                      <a:endParaRPr lang="tr" sz="800" b="1" i="0" u="none" strike="noStrike" dirty="0">
                        <a:solidFill>
                          <a:srgbClr val="000000"/>
                        </a:solidFill>
                        <a:effectLst/>
                        <a:latin typeface="+mj-lt"/>
                      </a:endParaRPr>
                    </a:p>
                  </a:txBody>
                  <a:tcPr marL="5297" marR="5297" marT="5297" marB="0" anchor="ctr">
                    <a:lnL w="19050" cap="flat" cmpd="sng" algn="ctr">
                      <a:solidFill>
                        <a:srgbClr val="FFFFFF"/>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ctr" rtl="0" fontAlgn="ctr"/>
                      <a:r>
                        <a:rPr lang="tr" sz="800" b="1" i="0" u="none" strike="noStrike" baseline="0">
                          <a:solidFill>
                            <a:srgbClr val="000000"/>
                          </a:solidFill>
                          <a:effectLst/>
                          <a:latin typeface="+mj-lt"/>
                        </a:rPr>
                        <a:t>KULLANIM</a:t>
                      </a:r>
                      <a:endParaRPr lang="tr" sz="800" b="1" i="0" u="none" strike="noStrike" dirty="0">
                        <a:solidFill>
                          <a:srgbClr val="000000"/>
                        </a:solidFill>
                        <a:effectLst/>
                        <a:latin typeface="+mj-lt"/>
                      </a:endParaRPr>
                    </a:p>
                  </a:txBody>
                  <a:tcPr marL="5297" marR="5297" marT="5297"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2770122081"/>
                  </a:ext>
                </a:extLst>
              </a:tr>
              <a:tr h="660814">
                <a:tc rowSpan="3">
                  <a:txBody>
                    <a:bodyPr/>
                    <a:lstStyle/>
                    <a:p>
                      <a:pPr algn="ctr" rtl="0" fontAlgn="ctr"/>
                      <a:r>
                        <a:rPr lang="tr" sz="800" b="0" i="0" u="none" strike="noStrike" baseline="0">
                          <a:solidFill>
                            <a:srgbClr val="000000"/>
                          </a:solidFill>
                          <a:effectLst/>
                          <a:latin typeface="+mj-lt"/>
                        </a:rPr>
                        <a:t>Beton çimento şap</a:t>
                      </a:r>
                    </a:p>
                  </a:txBody>
                  <a:tcPr marL="5297" marR="5297" marT="5297" marB="0" anchor="ctr">
                    <a:lnL w="12700" cap="flat" cmpd="sng" algn="ctr">
                      <a:solidFill>
                        <a:schemeClr val="tx1"/>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tr" sz="800" b="0" i="0" u="none" strike="noStrike" baseline="0" dirty="0">
                          <a:solidFill>
                            <a:srgbClr val="000000"/>
                          </a:solidFill>
                          <a:effectLst/>
                          <a:latin typeface="+mj-lt"/>
                        </a:rPr>
                        <a:t>Gözenekli ve emici</a:t>
                      </a:r>
                    </a:p>
                  </a:txBody>
                  <a:tcPr marL="5297" marR="5297" marT="529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tr" sz="800" b="0" i="0" u="none" strike="noStrike" kern="1200" baseline="0" dirty="0">
                          <a:solidFill>
                            <a:srgbClr val="000000"/>
                          </a:solidFill>
                          <a:effectLst/>
                          <a:latin typeface="+mj-lt"/>
                          <a:ea typeface="+mn-ea"/>
                          <a:cs typeface="+mn-cs"/>
                        </a:rPr>
                        <a:t>Grip A310 PROJECT</a:t>
                      </a:r>
                    </a:p>
                  </a:txBody>
                  <a:tcPr marL="5297" marR="5297" marT="529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tr" sz="800" b="0" i="0" u="none" strike="noStrike" baseline="0" dirty="0">
                          <a:solidFill>
                            <a:srgbClr val="000000"/>
                          </a:solidFill>
                          <a:effectLst/>
                          <a:latin typeface="+mj-lt"/>
                        </a:rPr>
                        <a:t>150-200 g/m</a:t>
                      </a:r>
                      <a:r>
                        <a:rPr lang="tr" sz="800" b="0" i="0" u="none" strike="noStrike" baseline="30000" dirty="0">
                          <a:solidFill>
                            <a:srgbClr val="000000"/>
                          </a:solidFill>
                          <a:effectLst/>
                          <a:latin typeface="+mj-lt"/>
                        </a:rPr>
                        <a:t>2</a:t>
                      </a:r>
                      <a:r>
                        <a:rPr lang="tr" sz="800" b="0" i="0" u="none" strike="noStrike" baseline="0" dirty="0">
                          <a:solidFill>
                            <a:srgbClr val="000000"/>
                          </a:solidFill>
                          <a:effectLst/>
                          <a:latin typeface="+mj-lt"/>
                        </a:rPr>
                        <a:t>/kat</a:t>
                      </a:r>
                    </a:p>
                  </a:txBody>
                  <a:tcPr marL="5297" marR="5297" marT="5297" marB="0" anchor="ctr">
                    <a:lnL w="190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910378209"/>
                  </a:ext>
                </a:extLst>
              </a:tr>
              <a:tr h="823684">
                <a:tc vMerge="1">
                  <a:txBody>
                    <a:bodyPr/>
                    <a:lstStyle/>
                    <a:p>
                      <a:endParaRPr lang="tr"/>
                    </a:p>
                  </a:txBody>
                  <a:tcPr/>
                </a:tc>
                <a:tc>
                  <a:txBody>
                    <a:bodyPr/>
                    <a:lstStyle/>
                    <a:p>
                      <a:pPr algn="ctr" rtl="0" fontAlgn="ctr"/>
                      <a:r>
                        <a:rPr lang="tr" sz="800" b="0" i="0" u="none" strike="noStrike" baseline="0">
                          <a:solidFill>
                            <a:srgbClr val="000000"/>
                          </a:solidFill>
                          <a:effectLst/>
                          <a:latin typeface="+mj-lt"/>
                        </a:rPr>
                        <a:t>Normal emici</a:t>
                      </a:r>
                    </a:p>
                  </a:txBody>
                  <a:tcPr marL="5297" marR="5297" marT="529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a:txBody>
                    <a:bodyPr/>
                    <a:lstStyle/>
                    <a:p>
                      <a:pPr algn="ctr" rtl="0" fontAlgn="ctr"/>
                      <a:endParaRPr lang="tr-TR" sz="800" b="0" i="0" u="none" strike="noStrike" kern="1200" baseline="0" dirty="0">
                        <a:solidFill>
                          <a:srgbClr val="000000"/>
                        </a:solidFill>
                        <a:effectLst/>
                        <a:latin typeface="+mj-lt"/>
                        <a:ea typeface="+mn-ea"/>
                        <a:cs typeface="+mn-cs"/>
                      </a:endParaRPr>
                    </a:p>
                    <a:p>
                      <a:pPr algn="ctr" rtl="0" fontAlgn="ctr"/>
                      <a:r>
                        <a:rPr lang="en-US" sz="800" b="0" i="0" u="none" strike="noStrike" kern="1200" baseline="0" dirty="0">
                          <a:solidFill>
                            <a:srgbClr val="000000"/>
                          </a:solidFill>
                          <a:effectLst/>
                          <a:latin typeface="+mj-lt"/>
                          <a:ea typeface="+mn-ea"/>
                          <a:cs typeface="+mn-cs"/>
                        </a:rPr>
                        <a:t>GRIP A500 MULTI</a:t>
                      </a:r>
                      <a:br>
                        <a:rPr lang="en-US" sz="800" b="0" i="0" u="none" strike="noStrike" kern="1200" baseline="0" dirty="0">
                          <a:solidFill>
                            <a:srgbClr val="000000"/>
                          </a:solidFill>
                          <a:effectLst/>
                          <a:latin typeface="+mj-lt"/>
                          <a:ea typeface="+mn-ea"/>
                          <a:cs typeface="+mn-cs"/>
                        </a:rPr>
                      </a:br>
                      <a:r>
                        <a:rPr lang="en-US" sz="800" b="0" i="0" u="none" strike="noStrike" kern="1200" baseline="0" dirty="0">
                          <a:solidFill>
                            <a:srgbClr val="000000"/>
                          </a:solidFill>
                          <a:effectLst/>
                          <a:latin typeface="+mj-lt"/>
                          <a:ea typeface="+mn-ea"/>
                          <a:cs typeface="+mn-cs"/>
                        </a:rPr>
                        <a:t>GRIP A310 PROJECT</a:t>
                      </a:r>
                      <a:endParaRPr lang="tr-TR" sz="800" b="0" i="0" u="none" strike="noStrike" kern="1200" baseline="0" dirty="0">
                        <a:solidFill>
                          <a:srgbClr val="000000"/>
                        </a:solidFill>
                        <a:effectLst/>
                        <a:latin typeface="+mj-lt"/>
                        <a:ea typeface="+mn-ea"/>
                        <a:cs typeface="+mn-cs"/>
                      </a:endParaRPr>
                    </a:p>
                    <a:p>
                      <a:pPr algn="ctr" rtl="0" fontAlgn="ctr"/>
                      <a:r>
                        <a:rPr lang="en-US" sz="800" b="0" i="0" u="none" strike="noStrike" kern="1200" baseline="0" dirty="0">
                          <a:solidFill>
                            <a:srgbClr val="000000"/>
                          </a:solidFill>
                          <a:effectLst/>
                          <a:latin typeface="+mj-lt"/>
                          <a:ea typeface="+mn-ea"/>
                          <a:cs typeface="+mn-cs"/>
                        </a:rPr>
                        <a:t>GRIP A936 XPRESS</a:t>
                      </a:r>
                      <a:br>
                        <a:rPr lang="tr" sz="800" b="0" i="0" u="none" strike="noStrike" kern="1200" baseline="0" dirty="0">
                          <a:solidFill>
                            <a:srgbClr val="000000"/>
                          </a:solidFill>
                          <a:effectLst/>
                          <a:latin typeface="+mj-lt"/>
                          <a:ea typeface="+mn-ea"/>
                          <a:cs typeface="+mn-cs"/>
                        </a:rPr>
                      </a:br>
                      <a:endParaRPr lang="tr" sz="800" b="0" i="0" u="none" strike="noStrike" kern="1200" baseline="0" dirty="0">
                        <a:solidFill>
                          <a:srgbClr val="000000"/>
                        </a:solidFill>
                        <a:effectLst/>
                        <a:latin typeface="+mj-lt"/>
                        <a:ea typeface="+mn-ea"/>
                        <a:cs typeface="+mn-cs"/>
                      </a:endParaRPr>
                    </a:p>
                  </a:txBody>
                  <a:tcPr marL="5297" marR="5297" marT="529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tr" sz="800" b="0" i="0" u="none" strike="noStrike" baseline="0" dirty="0">
                          <a:solidFill>
                            <a:srgbClr val="000000"/>
                          </a:solidFill>
                          <a:effectLst/>
                          <a:latin typeface="+mj-lt"/>
                        </a:rPr>
                        <a:t>200-250 g/m</a:t>
                      </a:r>
                      <a:r>
                        <a:rPr lang="tr" sz="800" b="0" i="0" u="none" strike="noStrike" baseline="30000" dirty="0">
                          <a:solidFill>
                            <a:srgbClr val="000000"/>
                          </a:solidFill>
                          <a:effectLst/>
                          <a:latin typeface="+mj-lt"/>
                        </a:rPr>
                        <a:t>2</a:t>
                      </a:r>
                    </a:p>
                    <a:p>
                      <a:pPr algn="ctr" rtl="0" fontAlgn="ctr"/>
                      <a:r>
                        <a:rPr lang="tr" sz="800" b="0" i="0" u="none" strike="noStrike" kern="1200" baseline="0" dirty="0">
                          <a:solidFill>
                            <a:srgbClr val="000000"/>
                          </a:solidFill>
                          <a:effectLst/>
                          <a:latin typeface="+mj-lt"/>
                          <a:ea typeface="+mn-ea"/>
                          <a:cs typeface="+mn-cs"/>
                        </a:rPr>
                        <a:t>150-200g</a:t>
                      </a:r>
                      <a:r>
                        <a:rPr lang="tr" sz="800" b="0" i="0" u="none" strike="noStrike" baseline="0" dirty="0">
                          <a:solidFill>
                            <a:srgbClr val="000000"/>
                          </a:solidFill>
                          <a:effectLst/>
                          <a:latin typeface="+mj-lt"/>
                        </a:rPr>
                        <a:t>/m</a:t>
                      </a:r>
                      <a:r>
                        <a:rPr lang="tr" sz="800" b="0" i="0" u="none" strike="noStrike" baseline="30000" dirty="0">
                          <a:solidFill>
                            <a:srgbClr val="000000"/>
                          </a:solidFill>
                          <a:effectLst/>
                          <a:latin typeface="+mj-lt"/>
                        </a:rPr>
                        <a:t>2</a:t>
                      </a:r>
                    </a:p>
                    <a:p>
                      <a:pPr marL="0" marR="0" lvl="0" indent="0" algn="ctr" defTabSz="755934" rtl="0" eaLnBrk="1" fontAlgn="ctr" latinLnBrk="0" hangingPunct="1">
                        <a:lnSpc>
                          <a:spcPct val="100000"/>
                        </a:lnSpc>
                        <a:spcBef>
                          <a:spcPts val="0"/>
                        </a:spcBef>
                        <a:spcAft>
                          <a:spcPts val="0"/>
                        </a:spcAft>
                        <a:buClrTx/>
                        <a:buSzTx/>
                        <a:buFontTx/>
                        <a:buNone/>
                        <a:tabLst/>
                        <a:defRPr/>
                      </a:pPr>
                      <a:r>
                        <a:rPr lang="tr" sz="800" b="0" i="0" u="none" strike="noStrike" kern="1200" baseline="0" dirty="0">
                          <a:solidFill>
                            <a:srgbClr val="000000"/>
                          </a:solidFill>
                          <a:effectLst/>
                          <a:latin typeface="+mj-lt"/>
                          <a:ea typeface="+mn-ea"/>
                          <a:cs typeface="+mn-cs"/>
                        </a:rPr>
                        <a:t>80-120g</a:t>
                      </a:r>
                      <a:r>
                        <a:rPr lang="tr" sz="800" b="0" i="0" u="none" strike="noStrike" baseline="0" dirty="0">
                          <a:solidFill>
                            <a:srgbClr val="000000"/>
                          </a:solidFill>
                          <a:effectLst/>
                          <a:latin typeface="+mj-lt"/>
                        </a:rPr>
                        <a:t>/m</a:t>
                      </a:r>
                      <a:r>
                        <a:rPr lang="tr" sz="800" b="0" i="0" u="none" strike="noStrike" baseline="30000" dirty="0">
                          <a:solidFill>
                            <a:srgbClr val="000000"/>
                          </a:solidFill>
                          <a:effectLst/>
                          <a:latin typeface="+mj-lt"/>
                        </a:rPr>
                        <a:t>2</a:t>
                      </a:r>
                      <a:endParaRPr lang="tr" sz="800" b="0" i="0" u="none" strike="noStrike" dirty="0">
                        <a:solidFill>
                          <a:srgbClr val="000000"/>
                        </a:solidFill>
                        <a:effectLst/>
                        <a:latin typeface="+mj-lt"/>
                      </a:endParaRPr>
                    </a:p>
                  </a:txBody>
                  <a:tcPr marL="5297" marR="5297" marT="5297" marB="0" anchor="ctr">
                    <a:lnL w="190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539262375"/>
                  </a:ext>
                </a:extLst>
              </a:tr>
              <a:tr h="317500">
                <a:tc vMerge="1">
                  <a:txBody>
                    <a:bodyPr/>
                    <a:lstStyle/>
                    <a:p>
                      <a:endParaRPr lang="tr"/>
                    </a:p>
                  </a:txBody>
                  <a:tcPr/>
                </a:tc>
                <a:tc>
                  <a:txBody>
                    <a:bodyPr/>
                    <a:lstStyle/>
                    <a:p>
                      <a:pPr algn="ctr" rtl="0" fontAlgn="ctr"/>
                      <a:r>
                        <a:rPr lang="tr" sz="800" b="0" i="0" u="none" strike="noStrike" baseline="0" dirty="0">
                          <a:solidFill>
                            <a:srgbClr val="000000"/>
                          </a:solidFill>
                          <a:effectLst/>
                          <a:latin typeface="+mj-lt"/>
                        </a:rPr>
                        <a:t>Emici olmayan</a:t>
                      </a:r>
                    </a:p>
                  </a:txBody>
                  <a:tcPr marL="5297" marR="5297" marT="529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tr" sz="800" b="0" i="0" u="none" strike="noStrike" kern="1200" baseline="0" dirty="0">
                          <a:solidFill>
                            <a:srgbClr val="000000"/>
                          </a:solidFill>
                          <a:effectLst/>
                          <a:latin typeface="+mj-lt"/>
                          <a:ea typeface="+mn-ea"/>
                          <a:cs typeface="+mn-cs"/>
                        </a:rPr>
                        <a:t>GRIP A500 MULTI</a:t>
                      </a:r>
                    </a:p>
                    <a:p>
                      <a:pPr algn="ctr" rtl="0" fontAlgn="ctr"/>
                      <a:r>
                        <a:rPr lang="en-US" sz="800" b="0" i="0" u="none" strike="noStrike" kern="1200" baseline="0" dirty="0">
                          <a:solidFill>
                            <a:srgbClr val="000000"/>
                          </a:solidFill>
                          <a:effectLst/>
                          <a:latin typeface="+mj-lt"/>
                          <a:ea typeface="+mn-ea"/>
                          <a:cs typeface="+mn-cs"/>
                        </a:rPr>
                        <a:t>GRIP A936 XPRESS</a:t>
                      </a:r>
                      <a:endParaRPr lang="tr" sz="800" b="0" i="0" u="none" strike="noStrike" kern="1200" baseline="0" dirty="0">
                        <a:solidFill>
                          <a:srgbClr val="000000"/>
                        </a:solidFill>
                        <a:effectLst/>
                        <a:latin typeface="+mj-lt"/>
                        <a:ea typeface="+mn-ea"/>
                        <a:cs typeface="+mn-cs"/>
                      </a:endParaRPr>
                    </a:p>
                  </a:txBody>
                  <a:tcPr marL="5297" marR="5297" marT="529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tr" sz="800" b="0" i="0" u="none" strike="noStrike" baseline="0" dirty="0">
                          <a:solidFill>
                            <a:srgbClr val="000000"/>
                          </a:solidFill>
                          <a:effectLst/>
                          <a:latin typeface="+mj-lt"/>
                        </a:rPr>
                        <a:t>200-250 g/m</a:t>
                      </a:r>
                      <a:r>
                        <a:rPr lang="tr" sz="800" b="0" i="0" u="none" strike="noStrike" baseline="30000" dirty="0">
                          <a:solidFill>
                            <a:srgbClr val="000000"/>
                          </a:solidFill>
                          <a:effectLst/>
                          <a:latin typeface="+mj-lt"/>
                        </a:rPr>
                        <a:t>2</a:t>
                      </a:r>
                    </a:p>
                    <a:p>
                      <a:pPr marL="0" marR="0" lvl="0" indent="0" algn="ctr" defTabSz="755934" rtl="0" eaLnBrk="1" fontAlgn="ctr" latinLnBrk="0" hangingPunct="1">
                        <a:lnSpc>
                          <a:spcPct val="100000"/>
                        </a:lnSpc>
                        <a:spcBef>
                          <a:spcPts val="0"/>
                        </a:spcBef>
                        <a:spcAft>
                          <a:spcPts val="0"/>
                        </a:spcAft>
                        <a:buClrTx/>
                        <a:buSzTx/>
                        <a:buFontTx/>
                        <a:buNone/>
                        <a:tabLst/>
                        <a:defRPr/>
                      </a:pPr>
                      <a:r>
                        <a:rPr lang="tr" sz="800" b="0" i="0" u="none" strike="noStrike" kern="1200" baseline="0" dirty="0">
                          <a:solidFill>
                            <a:srgbClr val="000000"/>
                          </a:solidFill>
                          <a:effectLst/>
                          <a:latin typeface="+mj-lt"/>
                          <a:ea typeface="+mn-ea"/>
                          <a:cs typeface="+mn-cs"/>
                        </a:rPr>
                        <a:t>80-120g</a:t>
                      </a:r>
                      <a:r>
                        <a:rPr lang="tr" sz="800" b="0" i="0" u="none" strike="noStrike" baseline="0" dirty="0">
                          <a:solidFill>
                            <a:srgbClr val="000000"/>
                          </a:solidFill>
                          <a:effectLst/>
                          <a:latin typeface="+mj-lt"/>
                        </a:rPr>
                        <a:t>/m</a:t>
                      </a:r>
                      <a:r>
                        <a:rPr lang="tr" sz="800" b="0" i="0" u="none" strike="noStrike" baseline="30000" dirty="0">
                          <a:solidFill>
                            <a:srgbClr val="000000"/>
                          </a:solidFill>
                          <a:effectLst/>
                          <a:latin typeface="+mj-lt"/>
                        </a:rPr>
                        <a:t>2</a:t>
                      </a:r>
                      <a:endParaRPr lang="tr" sz="800" b="0" i="0" u="none" strike="noStrike" dirty="0">
                        <a:solidFill>
                          <a:srgbClr val="000000"/>
                        </a:solidFill>
                        <a:effectLst/>
                        <a:latin typeface="+mj-lt"/>
                      </a:endParaRPr>
                    </a:p>
                  </a:txBody>
                  <a:tcPr marL="5297" marR="5297" marT="5297" marB="0" anchor="ctr">
                    <a:lnL w="190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189638217"/>
                  </a:ext>
                </a:extLst>
              </a:tr>
              <a:tr h="264799">
                <a:tc gridSpan="2">
                  <a:txBody>
                    <a:bodyPr/>
                    <a:lstStyle/>
                    <a:p>
                      <a:pPr algn="ctr" rtl="0" fontAlgn="ctr"/>
                      <a:r>
                        <a:rPr lang="tr" sz="800" b="0" i="0" u="none" strike="noStrike" kern="1200" baseline="0">
                          <a:solidFill>
                            <a:srgbClr val="000000"/>
                          </a:solidFill>
                          <a:effectLst/>
                          <a:latin typeface="+mj-lt"/>
                          <a:ea typeface="+mn-ea"/>
                          <a:cs typeface="+mn-cs"/>
                        </a:rPr>
                        <a:t>Kalsiyum sülfat şap</a:t>
                      </a:r>
                    </a:p>
                  </a:txBody>
                  <a:tcPr marL="6350" marR="6350" marT="6350" marB="0" anchor="ctr">
                    <a:lnL w="12700" cap="flat" cmpd="sng" algn="ctr">
                      <a:solidFill>
                        <a:schemeClr val="tx1"/>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hMerge="1">
                  <a:txBody>
                    <a:bodyPr/>
                    <a:lstStyle/>
                    <a:p>
                      <a:endParaRPr lang="tr"/>
                    </a:p>
                  </a:txBody>
                  <a:tcPr/>
                </a:tc>
                <a:tc>
                  <a:txBody>
                    <a:bodyPr/>
                    <a:lstStyle/>
                    <a:p>
                      <a:pPr algn="ctr" rtl="0" fontAlgn="ctr"/>
                      <a:br>
                        <a:rPr lang="tr" sz="800" b="0" i="0" u="none" strike="noStrike" kern="1200" baseline="0" dirty="0">
                          <a:solidFill>
                            <a:srgbClr val="000000"/>
                          </a:solidFill>
                          <a:effectLst/>
                          <a:latin typeface="+mj-lt"/>
                          <a:ea typeface="+mn-ea"/>
                          <a:cs typeface="+mn-cs"/>
                        </a:rPr>
                      </a:br>
                      <a:r>
                        <a:rPr lang="en-US" sz="800" b="0" i="0" u="none" strike="noStrike" kern="1200" baseline="0" dirty="0">
                          <a:solidFill>
                            <a:srgbClr val="000000"/>
                          </a:solidFill>
                          <a:effectLst/>
                          <a:latin typeface="+mj-lt"/>
                          <a:ea typeface="+mn-ea"/>
                          <a:cs typeface="+mn-cs"/>
                        </a:rPr>
                        <a:t>GRIP A500 MULTI</a:t>
                      </a:r>
                      <a:br>
                        <a:rPr lang="en-US" sz="800" b="0" i="0" u="none" strike="noStrike" kern="1200" baseline="0" dirty="0">
                          <a:solidFill>
                            <a:srgbClr val="000000"/>
                          </a:solidFill>
                          <a:effectLst/>
                          <a:latin typeface="+mj-lt"/>
                          <a:ea typeface="+mn-ea"/>
                          <a:cs typeface="+mn-cs"/>
                        </a:rPr>
                      </a:br>
                      <a:r>
                        <a:rPr lang="en-US" sz="800" b="0" i="0" u="none" strike="noStrike" kern="1200" baseline="0" dirty="0">
                          <a:solidFill>
                            <a:srgbClr val="000000"/>
                          </a:solidFill>
                          <a:effectLst/>
                          <a:latin typeface="+mj-lt"/>
                          <a:ea typeface="+mn-ea"/>
                          <a:cs typeface="+mn-cs"/>
                        </a:rPr>
                        <a:t>GRIP A310 PROJECT</a:t>
                      </a:r>
                      <a:br>
                        <a:rPr lang="tr" sz="800" b="0" i="0" u="none" strike="noStrike" kern="1200" baseline="0" dirty="0">
                          <a:solidFill>
                            <a:srgbClr val="000000"/>
                          </a:solidFill>
                          <a:effectLst/>
                          <a:latin typeface="+mj-lt"/>
                          <a:ea typeface="+mn-ea"/>
                          <a:cs typeface="+mn-cs"/>
                        </a:rPr>
                      </a:br>
                      <a:endParaRPr lang="tr" sz="800" b="0" i="0" u="none" strike="noStrike" kern="1200" baseline="0" dirty="0">
                        <a:solidFill>
                          <a:srgbClr val="000000"/>
                        </a:solidFill>
                        <a:effectLst/>
                        <a:latin typeface="+mj-lt"/>
                        <a:ea typeface="+mn-ea"/>
                        <a:cs typeface="+mn-cs"/>
                      </a:endParaRPr>
                    </a:p>
                  </a:txBody>
                  <a:tcPr marL="5297" marR="5297" marT="529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tr" sz="800" b="0" i="0" u="none" strike="noStrike" baseline="0" dirty="0">
                          <a:solidFill>
                            <a:srgbClr val="000000"/>
                          </a:solidFill>
                          <a:effectLst/>
                          <a:latin typeface="+mj-lt"/>
                        </a:rPr>
                        <a:t>200-250 g/m</a:t>
                      </a:r>
                      <a:r>
                        <a:rPr lang="tr" sz="800" b="0" i="0" u="none" strike="noStrike" baseline="30000" dirty="0">
                          <a:solidFill>
                            <a:srgbClr val="000000"/>
                          </a:solidFill>
                          <a:effectLst/>
                          <a:latin typeface="+mj-lt"/>
                        </a:rPr>
                        <a:t>2</a:t>
                      </a:r>
                    </a:p>
                    <a:p>
                      <a:pPr algn="ctr" rtl="0" fontAlgn="ctr"/>
                      <a:r>
                        <a:rPr lang="tr" sz="800" b="0" i="0" u="none" strike="noStrike" kern="1200" baseline="0" dirty="0">
                          <a:solidFill>
                            <a:srgbClr val="000000"/>
                          </a:solidFill>
                          <a:effectLst/>
                          <a:latin typeface="+mj-lt"/>
                          <a:ea typeface="+mn-ea"/>
                          <a:cs typeface="+mn-cs"/>
                        </a:rPr>
                        <a:t>150-200g</a:t>
                      </a:r>
                      <a:r>
                        <a:rPr lang="tr" sz="800" b="0" i="0" u="none" strike="noStrike" baseline="0" dirty="0">
                          <a:solidFill>
                            <a:srgbClr val="000000"/>
                          </a:solidFill>
                          <a:effectLst/>
                          <a:latin typeface="+mj-lt"/>
                        </a:rPr>
                        <a:t>/m</a:t>
                      </a:r>
                      <a:r>
                        <a:rPr lang="tr" sz="800" b="0" i="0" u="none" strike="noStrike" baseline="30000" dirty="0">
                          <a:solidFill>
                            <a:srgbClr val="000000"/>
                          </a:solidFill>
                          <a:effectLst/>
                          <a:latin typeface="+mj-lt"/>
                        </a:rPr>
                        <a:t>2</a:t>
                      </a:r>
                    </a:p>
                  </a:txBody>
                  <a:tcPr marL="5297" marR="5297" marT="5297" marB="0" anchor="ctr">
                    <a:lnL w="190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723021644"/>
                  </a:ext>
                </a:extLst>
              </a:tr>
              <a:tr h="170528">
                <a:tc gridSpan="2">
                  <a:txBody>
                    <a:bodyPr/>
                    <a:lstStyle/>
                    <a:p>
                      <a:pPr algn="ctr" rtl="0" fontAlgn="ctr"/>
                      <a:r>
                        <a:rPr lang="tr" sz="800" b="0" i="0" u="none" strike="noStrike" baseline="0">
                          <a:solidFill>
                            <a:srgbClr val="000000"/>
                          </a:solidFill>
                          <a:effectLst/>
                          <a:latin typeface="+mj-lt"/>
                        </a:rPr>
                        <a:t>Karo </a:t>
                      </a:r>
                    </a:p>
                  </a:txBody>
                  <a:tcPr marL="5297" marR="5297" marT="5297" marB="0" anchor="ctr">
                    <a:lnL w="12700" cap="flat" cmpd="sng" algn="ctr">
                      <a:solidFill>
                        <a:schemeClr val="tx1"/>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hMerge="1">
                  <a:txBody>
                    <a:bodyPr/>
                    <a:lstStyle/>
                    <a:p>
                      <a:pPr algn="ctr" rtl="0" fontAlgn="ctr"/>
                      <a:endParaRPr lang="tr" sz="900" b="0" i="0" u="none" strike="noStrike" dirty="0">
                        <a:solidFill>
                          <a:srgbClr val="000000"/>
                        </a:solidFill>
                        <a:effectLst/>
                        <a:latin typeface="Calibri" panose="020F0502020204030204" pitchFamily="34" charset="0"/>
                      </a:endParaRPr>
                    </a:p>
                  </a:txBody>
                  <a:tcPr marL="5297" marR="5297" marT="5297"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rowSpan="4">
                  <a:txBody>
                    <a:bodyPr/>
                    <a:lstStyle/>
                    <a:p>
                      <a:pPr algn="ctr" rtl="0" fontAlgn="ctr"/>
                      <a:r>
                        <a:rPr lang="tr" sz="800" b="0" i="0" u="none" strike="noStrike" baseline="0" dirty="0">
                          <a:solidFill>
                            <a:srgbClr val="000000"/>
                          </a:solidFill>
                          <a:effectLst/>
                          <a:latin typeface="+mj-lt"/>
                        </a:rPr>
                        <a:t>GRIP A500 MULTI</a:t>
                      </a:r>
                    </a:p>
                  </a:txBody>
                  <a:tcPr marL="5297" marR="5297" marT="529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rowSpan="4">
                  <a:txBody>
                    <a:bodyPr/>
                    <a:lstStyle/>
                    <a:p>
                      <a:pPr algn="ctr" rtl="0" fontAlgn="ctr"/>
                      <a:r>
                        <a:rPr lang="tr" sz="800" b="0" i="0" u="none" strike="noStrike" baseline="0" dirty="0">
                          <a:solidFill>
                            <a:srgbClr val="000000"/>
                          </a:solidFill>
                          <a:effectLst/>
                          <a:latin typeface="+mj-lt"/>
                        </a:rPr>
                        <a:t>200-250 g/m</a:t>
                      </a:r>
                      <a:r>
                        <a:rPr lang="tr" sz="800" b="0" i="0" u="none" strike="noStrike" baseline="30000" dirty="0">
                          <a:solidFill>
                            <a:srgbClr val="000000"/>
                          </a:solidFill>
                          <a:effectLst/>
                          <a:latin typeface="+mj-lt"/>
                        </a:rPr>
                        <a:t>2</a:t>
                      </a:r>
                    </a:p>
                  </a:txBody>
                  <a:tcPr marL="5297" marR="5297" marT="5297" marB="0" anchor="ctr">
                    <a:lnL w="190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3695826909"/>
                  </a:ext>
                </a:extLst>
              </a:tr>
              <a:tr h="170528">
                <a:tc gridSpan="2">
                  <a:txBody>
                    <a:bodyPr/>
                    <a:lstStyle/>
                    <a:p>
                      <a:pPr algn="ctr" rtl="0" fontAlgn="ctr"/>
                      <a:r>
                        <a:rPr lang="tr" sz="800" b="0" i="0" u="none" strike="noStrike" baseline="0">
                          <a:solidFill>
                            <a:srgbClr val="000000"/>
                          </a:solidFill>
                          <a:effectLst/>
                          <a:latin typeface="+mj-lt"/>
                        </a:rPr>
                        <a:t>Tutkal izleri</a:t>
                      </a:r>
                      <a:endParaRPr lang="tr" sz="800" b="0" i="0" u="none" strike="noStrike" dirty="0">
                        <a:solidFill>
                          <a:srgbClr val="000000"/>
                        </a:solidFill>
                        <a:effectLst/>
                        <a:latin typeface="+mj-lt"/>
                      </a:endParaRPr>
                    </a:p>
                  </a:txBody>
                  <a:tcPr marL="5297" marR="5297" marT="5297" marB="0" anchor="ctr">
                    <a:lnL w="12700" cap="flat" cmpd="sng" algn="ctr">
                      <a:solidFill>
                        <a:schemeClr val="tx1"/>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hMerge="1">
                  <a:txBody>
                    <a:bodyPr/>
                    <a:lstStyle/>
                    <a:p>
                      <a:pPr algn="ctr" rtl="0" fontAlgn="ctr"/>
                      <a:endParaRPr lang="tr" sz="900" b="0" i="0" u="none" strike="noStrike" dirty="0">
                        <a:solidFill>
                          <a:srgbClr val="000000"/>
                        </a:solidFill>
                        <a:effectLst/>
                        <a:latin typeface="Calibri" panose="020F0502020204030204" pitchFamily="34" charset="0"/>
                      </a:endParaRPr>
                    </a:p>
                  </a:txBody>
                  <a:tcPr marL="5297" marR="5297" marT="5297"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vMerge="1">
                  <a:txBody>
                    <a:bodyPr/>
                    <a:lstStyle/>
                    <a:p>
                      <a:endParaRPr lang="tr"/>
                    </a:p>
                  </a:txBody>
                  <a:tcPr/>
                </a:tc>
                <a:tc vMerge="1">
                  <a:txBody>
                    <a:bodyPr/>
                    <a:lstStyle/>
                    <a:p>
                      <a:endParaRPr lang="tr"/>
                    </a:p>
                  </a:txBody>
                  <a:tcPr/>
                </a:tc>
                <a:extLst>
                  <a:ext uri="{0D108BD9-81ED-4DB2-BD59-A6C34878D82A}">
                    <a16:rowId xmlns:a16="http://schemas.microsoft.com/office/drawing/2014/main" val="3681305506"/>
                  </a:ext>
                </a:extLst>
              </a:tr>
              <a:tr h="170528">
                <a:tc gridSpan="2">
                  <a:txBody>
                    <a:bodyPr/>
                    <a:lstStyle/>
                    <a:p>
                      <a:pPr algn="ctr" rtl="0" fontAlgn="ctr"/>
                      <a:r>
                        <a:rPr lang="tr" sz="800" b="0" i="0" u="none" strike="noStrike" baseline="0">
                          <a:solidFill>
                            <a:srgbClr val="000000"/>
                          </a:solidFill>
                          <a:effectLst/>
                          <a:latin typeface="+mj-lt"/>
                        </a:rPr>
                        <a:t>Yamadan kalan kalıntı</a:t>
                      </a:r>
                      <a:endParaRPr lang="tr" sz="800" b="0" i="0" u="none" strike="noStrike" dirty="0">
                        <a:solidFill>
                          <a:srgbClr val="000000"/>
                        </a:solidFill>
                        <a:effectLst/>
                        <a:latin typeface="+mj-lt"/>
                      </a:endParaRPr>
                    </a:p>
                  </a:txBody>
                  <a:tcPr marL="5297" marR="5297" marT="5297" marB="0" anchor="ctr">
                    <a:lnL w="12700" cap="flat" cmpd="sng" algn="ctr">
                      <a:solidFill>
                        <a:schemeClr val="tx1"/>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hMerge="1">
                  <a:txBody>
                    <a:bodyPr/>
                    <a:lstStyle/>
                    <a:p>
                      <a:pPr algn="ctr" rtl="0" fontAlgn="ctr"/>
                      <a:endParaRPr lang="tr" sz="900" b="0" i="0" u="none" strike="noStrike" dirty="0">
                        <a:solidFill>
                          <a:srgbClr val="000000"/>
                        </a:solidFill>
                        <a:effectLst/>
                        <a:latin typeface="Calibri" panose="020F0502020204030204" pitchFamily="34" charset="0"/>
                      </a:endParaRPr>
                    </a:p>
                  </a:txBody>
                  <a:tcPr marL="5297" marR="5297" marT="5297"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vMerge="1">
                  <a:txBody>
                    <a:bodyPr/>
                    <a:lstStyle/>
                    <a:p>
                      <a:endParaRPr lang="tr"/>
                    </a:p>
                  </a:txBody>
                  <a:tcPr/>
                </a:tc>
                <a:tc vMerge="1">
                  <a:txBody>
                    <a:bodyPr/>
                    <a:lstStyle/>
                    <a:p>
                      <a:endParaRPr lang="tr"/>
                    </a:p>
                  </a:txBody>
                  <a:tcPr/>
                </a:tc>
                <a:extLst>
                  <a:ext uri="{0D108BD9-81ED-4DB2-BD59-A6C34878D82A}">
                    <a16:rowId xmlns:a16="http://schemas.microsoft.com/office/drawing/2014/main" val="3918706405"/>
                  </a:ext>
                </a:extLst>
              </a:tr>
              <a:tr h="117470">
                <a:tc gridSpan="2">
                  <a:txBody>
                    <a:bodyPr/>
                    <a:lstStyle/>
                    <a:p>
                      <a:pPr algn="ctr" rtl="0" fontAlgn="ctr"/>
                      <a:r>
                        <a:rPr lang="tr" sz="800" b="0" i="0" u="none" strike="noStrike" baseline="0">
                          <a:solidFill>
                            <a:srgbClr val="000000"/>
                          </a:solidFill>
                          <a:effectLst/>
                          <a:latin typeface="+mj-lt"/>
                        </a:rPr>
                        <a:t>Yarı esnek levha</a:t>
                      </a:r>
                      <a:endParaRPr lang="tr" sz="800" b="0" i="0" u="none" strike="noStrike" dirty="0">
                        <a:solidFill>
                          <a:srgbClr val="000000"/>
                        </a:solidFill>
                        <a:effectLst/>
                        <a:latin typeface="+mj-lt"/>
                      </a:endParaRPr>
                    </a:p>
                  </a:txBody>
                  <a:tcPr marL="5297" marR="5297" marT="5297" marB="0" anchor="ctr">
                    <a:lnL w="12700" cap="flat" cmpd="sng" algn="ctr">
                      <a:solidFill>
                        <a:schemeClr val="tx1"/>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hMerge="1">
                  <a:txBody>
                    <a:bodyPr/>
                    <a:lstStyle/>
                    <a:p>
                      <a:pPr algn="ctr" rtl="0" fontAlgn="ctr"/>
                      <a:endParaRPr lang="tr" sz="900" b="0" i="0" u="none" strike="noStrike" dirty="0">
                        <a:solidFill>
                          <a:srgbClr val="000000"/>
                        </a:solidFill>
                        <a:effectLst/>
                        <a:latin typeface="Calibri" panose="020F0502020204030204" pitchFamily="34" charset="0"/>
                      </a:endParaRPr>
                    </a:p>
                  </a:txBody>
                  <a:tcPr marL="5297" marR="5297" marT="5297"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vMerge="1">
                  <a:txBody>
                    <a:bodyPr/>
                    <a:lstStyle/>
                    <a:p>
                      <a:endParaRPr lang="tr"/>
                    </a:p>
                  </a:txBody>
                  <a:tcPr/>
                </a:tc>
                <a:tc vMerge="1">
                  <a:txBody>
                    <a:bodyPr/>
                    <a:lstStyle/>
                    <a:p>
                      <a:endParaRPr lang="tr"/>
                    </a:p>
                  </a:txBody>
                  <a:tcPr/>
                </a:tc>
                <a:extLst>
                  <a:ext uri="{0D108BD9-81ED-4DB2-BD59-A6C34878D82A}">
                    <a16:rowId xmlns:a16="http://schemas.microsoft.com/office/drawing/2014/main" val="276933120"/>
                  </a:ext>
                </a:extLst>
              </a:tr>
              <a:tr h="170528">
                <a:tc gridSpan="2">
                  <a:txBody>
                    <a:bodyPr/>
                    <a:lstStyle/>
                    <a:p>
                      <a:pPr algn="ctr" rtl="0" fontAlgn="ctr"/>
                      <a:r>
                        <a:rPr lang="tr" sz="800" b="0" i="0" u="none" strike="noStrike" baseline="0">
                          <a:solidFill>
                            <a:srgbClr val="000000"/>
                          </a:solidFill>
                          <a:effectLst/>
                          <a:latin typeface="+mj-lt"/>
                        </a:rPr>
                        <a:t>Boya</a:t>
                      </a:r>
                      <a:endParaRPr lang="tr" sz="800" b="0" i="0" u="none" strike="noStrike" dirty="0">
                        <a:solidFill>
                          <a:srgbClr val="000000"/>
                        </a:solidFill>
                        <a:effectLst/>
                        <a:latin typeface="+mj-lt"/>
                      </a:endParaRPr>
                    </a:p>
                  </a:txBody>
                  <a:tcPr marL="5297" marR="5297" marT="5297" marB="0" anchor="ctr">
                    <a:lnL w="12700" cap="flat" cmpd="sng" algn="ctr">
                      <a:solidFill>
                        <a:schemeClr val="tx1"/>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hMerge="1">
                  <a:txBody>
                    <a:bodyPr/>
                    <a:lstStyle/>
                    <a:p>
                      <a:pPr algn="ctr" rtl="0" fontAlgn="ctr"/>
                      <a:endParaRPr lang="tr" sz="900" b="0" i="0" u="none" strike="noStrike" dirty="0">
                        <a:solidFill>
                          <a:srgbClr val="000000"/>
                        </a:solidFill>
                        <a:effectLst/>
                        <a:latin typeface="Calibri" panose="020F0502020204030204" pitchFamily="34" charset="0"/>
                      </a:endParaRPr>
                    </a:p>
                  </a:txBody>
                  <a:tcPr marL="5297" marR="5297" marT="5297"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rowSpan="3">
                  <a:txBody>
                    <a:bodyPr/>
                    <a:lstStyle/>
                    <a:p>
                      <a:pPr algn="ctr" rtl="0" fontAlgn="ctr"/>
                      <a:r>
                        <a:rPr lang="tr" sz="800" b="0" i="0" u="none" strike="noStrike" baseline="0" dirty="0">
                          <a:solidFill>
                            <a:srgbClr val="000000"/>
                          </a:solidFill>
                          <a:effectLst/>
                          <a:latin typeface="+mj-lt"/>
                        </a:rPr>
                        <a:t>GRIP A936 XPRESS</a:t>
                      </a:r>
                    </a:p>
                  </a:txBody>
                  <a:tcPr marL="5297" marR="5297" marT="529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rowSpan="3">
                  <a:txBody>
                    <a:bodyPr/>
                    <a:lstStyle/>
                    <a:p>
                      <a:pPr algn="ctr" rtl="0" fontAlgn="ctr"/>
                      <a:r>
                        <a:rPr lang="tr" sz="800" b="0" i="0" u="none" strike="noStrike" baseline="0" dirty="0">
                          <a:solidFill>
                            <a:srgbClr val="000000"/>
                          </a:solidFill>
                          <a:effectLst/>
                          <a:latin typeface="+mj-lt"/>
                        </a:rPr>
                        <a:t>80-120 g/m</a:t>
                      </a:r>
                      <a:r>
                        <a:rPr lang="tr" sz="800" b="0" i="0" u="none" strike="noStrike" baseline="30000" dirty="0">
                          <a:solidFill>
                            <a:srgbClr val="000000"/>
                          </a:solidFill>
                          <a:effectLst/>
                          <a:latin typeface="+mj-lt"/>
                        </a:rPr>
                        <a:t>2</a:t>
                      </a:r>
                    </a:p>
                  </a:txBody>
                  <a:tcPr marL="5297" marR="5297" marT="5297" marB="0" anchor="ctr">
                    <a:lnL w="190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extLst>
                  <a:ext uri="{0D108BD9-81ED-4DB2-BD59-A6C34878D82A}">
                    <a16:rowId xmlns:a16="http://schemas.microsoft.com/office/drawing/2014/main" val="2677436039"/>
                  </a:ext>
                </a:extLst>
              </a:tr>
              <a:tr h="170528">
                <a:tc gridSpan="2">
                  <a:txBody>
                    <a:bodyPr/>
                    <a:lstStyle/>
                    <a:p>
                      <a:pPr algn="ctr" rtl="0" fontAlgn="ctr"/>
                      <a:r>
                        <a:rPr lang="tr" sz="800" b="0" i="0" u="none" strike="noStrike" baseline="0">
                          <a:solidFill>
                            <a:srgbClr val="000000"/>
                          </a:solidFill>
                          <a:effectLst/>
                          <a:latin typeface="+mj-lt"/>
                        </a:rPr>
                        <a:t>Reçine</a:t>
                      </a:r>
                      <a:endParaRPr lang="tr" sz="800" b="0" i="0" u="none" strike="noStrike" dirty="0">
                        <a:solidFill>
                          <a:srgbClr val="000000"/>
                        </a:solidFill>
                        <a:effectLst/>
                        <a:latin typeface="+mj-lt"/>
                      </a:endParaRPr>
                    </a:p>
                  </a:txBody>
                  <a:tcPr marL="5297" marR="5297" marT="5297" marB="0" anchor="ctr">
                    <a:lnL w="12700" cap="flat" cmpd="sng" algn="ctr">
                      <a:solidFill>
                        <a:schemeClr val="tx1"/>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hMerge="1">
                  <a:txBody>
                    <a:bodyPr/>
                    <a:lstStyle/>
                    <a:p>
                      <a:pPr algn="ctr" rtl="0" fontAlgn="ctr"/>
                      <a:endParaRPr lang="tr" sz="900" b="0" i="0" u="none" strike="noStrike" dirty="0">
                        <a:solidFill>
                          <a:srgbClr val="000000"/>
                        </a:solidFill>
                        <a:effectLst/>
                        <a:latin typeface="Calibri" panose="020F0502020204030204" pitchFamily="34" charset="0"/>
                      </a:endParaRPr>
                    </a:p>
                  </a:txBody>
                  <a:tcPr marL="5297" marR="5297" marT="5297"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vMerge="1">
                  <a:txBody>
                    <a:bodyPr/>
                    <a:lstStyle/>
                    <a:p>
                      <a:pPr algn="ctr" rtl="0" fontAlgn="ctr"/>
                      <a:r>
                        <a:rPr lang="tr" sz="800" b="0" i="0" u="none" strike="noStrike" baseline="0">
                          <a:solidFill>
                            <a:srgbClr val="000000"/>
                          </a:solidFill>
                          <a:effectLst/>
                          <a:latin typeface="+mj-lt"/>
                        </a:rPr>
                        <a:t>GRIP A936 XPRESS</a:t>
                      </a:r>
                    </a:p>
                  </a:txBody>
                  <a:tcPr marL="5297" marR="5297" marT="529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tc vMerge="1">
                  <a:txBody>
                    <a:bodyPr/>
                    <a:lstStyle/>
                    <a:p>
                      <a:pPr algn="ctr" rtl="0" fontAlgn="ctr"/>
                      <a:endParaRPr lang="tr" sz="800" b="0" i="0" u="none" strike="noStrike" dirty="0">
                        <a:solidFill>
                          <a:srgbClr val="000000"/>
                        </a:solidFill>
                        <a:effectLst/>
                        <a:latin typeface="+mj-lt"/>
                      </a:endParaRPr>
                    </a:p>
                  </a:txBody>
                  <a:tcPr marL="5297" marR="5297" marT="5297" marB="0" anchor="ctr">
                    <a:lnL w="190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4171503148"/>
                  </a:ext>
                </a:extLst>
              </a:tr>
              <a:tr h="161656">
                <a:tc gridSpan="2">
                  <a:txBody>
                    <a:bodyPr/>
                    <a:lstStyle/>
                    <a:p>
                      <a:pPr algn="ctr" rtl="0" fontAlgn="ctr"/>
                      <a:r>
                        <a:rPr lang="tr" sz="800" b="0" i="0" u="none" strike="noStrike" baseline="0" dirty="0">
                          <a:solidFill>
                            <a:srgbClr val="000000"/>
                          </a:solidFill>
                          <a:effectLst/>
                          <a:latin typeface="+mj-lt"/>
                        </a:rPr>
                        <a:t>Asfalt Şaplar</a:t>
                      </a:r>
                    </a:p>
                  </a:txBody>
                  <a:tcPr marL="6350" marR="6350" marT="6350" marB="0" anchor="ctr">
                    <a:lnL w="12700" cap="flat" cmpd="sng" algn="ctr">
                      <a:solidFill>
                        <a:schemeClr val="tx1"/>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hMerge="1">
                  <a:txBody>
                    <a:bodyPr/>
                    <a:lstStyle/>
                    <a:p>
                      <a:endParaRPr lang="tr"/>
                    </a:p>
                  </a:txBody>
                  <a:tcPr/>
                </a:tc>
                <a:tc vMerge="1">
                  <a:txBody>
                    <a:bodyPr/>
                    <a:lstStyle/>
                    <a:p>
                      <a:pPr algn="ctr" rtl="0" fontAlgn="ctr"/>
                      <a:r>
                        <a:rPr lang="tr" sz="800" b="0" i="0" u="none" strike="noStrike" baseline="0" dirty="0">
                          <a:solidFill>
                            <a:srgbClr val="000000"/>
                          </a:solidFill>
                          <a:effectLst/>
                          <a:latin typeface="+mj-lt"/>
                        </a:rPr>
                        <a:t>GRIP A936 XPRESS</a:t>
                      </a:r>
                    </a:p>
                  </a:txBody>
                  <a:tcPr marL="6350" marR="6350" marT="635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vMerge="1">
                  <a:txBody>
                    <a:bodyPr/>
                    <a:lstStyle/>
                    <a:p>
                      <a:pPr algn="ctr" rtl="0" fontAlgn="ctr"/>
                      <a:r>
                        <a:rPr lang="tr" sz="800" b="0" i="0" u="none" strike="noStrike" baseline="0" dirty="0">
                          <a:solidFill>
                            <a:srgbClr val="000000"/>
                          </a:solidFill>
                          <a:effectLst/>
                          <a:latin typeface="+mj-lt"/>
                        </a:rPr>
                        <a:t>100-120 g/m</a:t>
                      </a:r>
                      <a:r>
                        <a:rPr lang="tr" sz="800" b="0" i="0" u="none" strike="noStrike" baseline="30000" dirty="0">
                          <a:solidFill>
                            <a:srgbClr val="000000"/>
                          </a:solidFill>
                          <a:effectLst/>
                          <a:latin typeface="+mj-lt"/>
                        </a:rPr>
                        <a:t>2</a:t>
                      </a:r>
                    </a:p>
                  </a:txBody>
                  <a:tcPr marL="6350" marR="6350" marT="6350" marB="0" anchor="ctr">
                    <a:lnL w="190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extLst>
                  <a:ext uri="{0D108BD9-81ED-4DB2-BD59-A6C34878D82A}">
                    <a16:rowId xmlns:a16="http://schemas.microsoft.com/office/drawing/2014/main" val="446660451"/>
                  </a:ext>
                </a:extLst>
              </a:tr>
            </a:tbl>
          </a:graphicData>
        </a:graphic>
      </p:graphicFrame>
    </p:spTree>
    <p:extLst>
      <p:ext uri="{BB962C8B-B14F-4D97-AF65-F5344CB8AC3E}">
        <p14:creationId xmlns:p14="http://schemas.microsoft.com/office/powerpoint/2010/main" val="1294396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998975154"/>
              </p:ext>
            </p:extLst>
          </p:nvPr>
        </p:nvGraphicFramePr>
        <p:xfrm>
          <a:off x="456585" y="283053"/>
          <a:ext cx="6582801" cy="9904834"/>
        </p:xfrm>
        <a:graphic>
          <a:graphicData uri="http://schemas.openxmlformats.org/drawingml/2006/table">
            <a:tbl>
              <a:tblPr firstRow="1" bandRow="1">
                <a:tableStyleId>{2D5ABB26-0587-4C30-8999-92F81FD0307C}</a:tableStyleId>
              </a:tblPr>
              <a:tblGrid>
                <a:gridCol w="3172060">
                  <a:extLst>
                    <a:ext uri="{9D8B030D-6E8A-4147-A177-3AD203B41FA5}">
                      <a16:colId xmlns:a16="http://schemas.microsoft.com/office/drawing/2014/main" val="2531482048"/>
                    </a:ext>
                  </a:extLst>
                </a:gridCol>
                <a:gridCol w="208280">
                  <a:extLst>
                    <a:ext uri="{9D8B030D-6E8A-4147-A177-3AD203B41FA5}">
                      <a16:colId xmlns:a16="http://schemas.microsoft.com/office/drawing/2014/main" val="1518561303"/>
                    </a:ext>
                  </a:extLst>
                </a:gridCol>
                <a:gridCol w="3202461">
                  <a:extLst>
                    <a:ext uri="{9D8B030D-6E8A-4147-A177-3AD203B41FA5}">
                      <a16:colId xmlns:a16="http://schemas.microsoft.com/office/drawing/2014/main" val="1658946748"/>
                    </a:ext>
                  </a:extLst>
                </a:gridCol>
              </a:tblGrid>
              <a:tr h="327596">
                <a:tc>
                  <a:txBody>
                    <a:bodyPr/>
                    <a:lstStyle/>
                    <a:p>
                      <a:pPr marL="0" marR="0" lvl="0" indent="0" algn="just" defTabSz="755934" rtl="0" eaLnBrk="1" fontAlgn="auto" latinLnBrk="0" hangingPunct="1">
                        <a:lnSpc>
                          <a:spcPct val="100000"/>
                        </a:lnSpc>
                        <a:spcBef>
                          <a:spcPts val="0"/>
                        </a:spcBef>
                        <a:spcAft>
                          <a:spcPts val="0"/>
                        </a:spcAft>
                        <a:buClrTx/>
                        <a:buSzTx/>
                        <a:buFontTx/>
                        <a:buNone/>
                        <a:tabLst/>
                        <a:defRPr/>
                      </a:pPr>
                      <a:endParaRPr lang="tr" sz="900" dirty="0">
                        <a:effectLst/>
                        <a:latin typeface="Calibri" panose="020F0502020204030204" pitchFamily="34"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tr" sz="900" dirty="0">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6">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900" dirty="0">
                        <a:solidFill>
                          <a:srgbClr val="221E1F"/>
                        </a:solidFill>
                        <a:effectLst/>
                        <a:latin typeface="Bostik Office" panose="020B0503040000020004" pitchFamily="34" charset="0"/>
                        <a:ea typeface="MS Mincho"/>
                        <a:cs typeface="Minion Pro"/>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11445310"/>
                  </a:ext>
                </a:extLst>
              </a:tr>
              <a:tr h="463041">
                <a:tc rowSpan="5">
                  <a:txBody>
                    <a:bodyPr/>
                    <a:lstStyle/>
                    <a:p>
                      <a:endParaRPr lang="tr" sz="900" dirty="0"/>
                    </a:p>
                    <a:p>
                      <a:pPr marL="0" marR="0" lvl="0" indent="0" algn="l" defTabSz="755934" rtl="0" eaLnBrk="1" fontAlgn="auto" latinLnBrk="0" hangingPunct="1">
                        <a:lnSpc>
                          <a:spcPct val="100000"/>
                        </a:lnSpc>
                        <a:spcBef>
                          <a:spcPts val="0"/>
                        </a:spcBef>
                        <a:spcAft>
                          <a:spcPts val="0"/>
                        </a:spcAft>
                        <a:buClrTx/>
                        <a:buSzTx/>
                        <a:buFontTx/>
                        <a:buNone/>
                        <a:tabLst/>
                        <a:defRPr/>
                      </a:pPr>
                      <a:r>
                        <a:rPr kumimoji="0" lang="tr" sz="900" b="1" i="0" u="none" strike="noStrike" kern="1200" cap="none" spc="0" normalizeH="0" baseline="0" dirty="0">
                          <a:ln>
                            <a:noFill/>
                          </a:ln>
                          <a:solidFill>
                            <a:prstClr val="black"/>
                          </a:solidFill>
                          <a:effectLst/>
                          <a:uLnTx/>
                          <a:uFillTx/>
                          <a:latin typeface="Bostik Office" panose="020B0503040000020004" pitchFamily="34" charset="0"/>
                          <a:ea typeface="Calibri" panose="020F0502020204030204" pitchFamily="34" charset="0"/>
                          <a:cs typeface="Times New Roman" panose="02020603050405020304" pitchFamily="18" charset="0"/>
                        </a:rPr>
                        <a:t>Mala uygulaması :</a:t>
                      </a:r>
                      <a:endParaRPr kumimoji="0" lang="tr"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755934" rtl="0" eaLnBrk="1" fontAlgn="auto" latinLnBrk="0" hangingPunct="1">
                        <a:lnSpc>
                          <a:spcPct val="100000"/>
                        </a:lnSpc>
                        <a:spcBef>
                          <a:spcPts val="0"/>
                        </a:spcBef>
                        <a:spcAft>
                          <a:spcPts val="0"/>
                        </a:spcAft>
                        <a:buClrTx/>
                        <a:buSzTx/>
                        <a:buFontTx/>
                        <a:buNone/>
                        <a:tabLst/>
                        <a:defRPr/>
                      </a:pPr>
                      <a:r>
                        <a:rPr kumimoji="0" lang="tr" sz="900" b="0" i="0" u="none" strike="noStrike" kern="1200" cap="none" spc="0" normalizeH="0" baseline="0" dirty="0">
                          <a:ln>
                            <a:noFill/>
                          </a:ln>
                          <a:solidFill>
                            <a:prstClr val="black"/>
                          </a:solidFill>
                          <a:effectLst/>
                          <a:uLnTx/>
                          <a:uFillTx/>
                          <a:latin typeface="+mn-lt"/>
                          <a:ea typeface="+mn-ea"/>
                          <a:cs typeface="+mn-cs"/>
                        </a:rPr>
                        <a:t>Karıştırılan malzemeyi hazırlanan alt tabaka üzerine 1 mm </a:t>
                      </a:r>
                      <a:r>
                        <a:rPr kumimoji="0" lang="tr" sz="900" b="0" i="0" u="none" strike="noStrike" kern="1200" cap="none" spc="0" normalizeH="0" baseline="0">
                          <a:ln>
                            <a:noFill/>
                          </a:ln>
                          <a:solidFill>
                            <a:prstClr val="black"/>
                          </a:solidFill>
                          <a:effectLst/>
                          <a:uLnTx/>
                          <a:uFillTx/>
                          <a:latin typeface="+mn-lt"/>
                          <a:ea typeface="+mn-ea"/>
                          <a:cs typeface="+mn-cs"/>
                        </a:rPr>
                        <a:t>ile 10 </a:t>
                      </a:r>
                      <a:r>
                        <a:rPr kumimoji="0" lang="tr" sz="900" b="0" i="0" u="none" strike="noStrike" kern="1200" cap="none" spc="0" normalizeH="0" baseline="0" dirty="0">
                          <a:ln>
                            <a:noFill/>
                          </a:ln>
                          <a:solidFill>
                            <a:prstClr val="black"/>
                          </a:solidFill>
                          <a:effectLst/>
                          <a:uLnTx/>
                          <a:uFillTx/>
                          <a:latin typeface="+mn-lt"/>
                          <a:ea typeface="+mn-ea"/>
                          <a:cs typeface="+mn-cs"/>
                        </a:rPr>
                        <a:t>mm arasında bir kalınlığa kadar dökülür.</a:t>
                      </a: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900" b="0" i="0" u="none" strike="noStrike" kern="1200" cap="none" spc="0" normalizeH="0" baseline="0" noProof="0" dirty="0">
                        <a:ln>
                          <a:noFill/>
                        </a:ln>
                        <a:solidFill>
                          <a:prstClr val="black"/>
                        </a:solidFill>
                        <a:effectLst/>
                        <a:uLnTx/>
                        <a:uFillTx/>
                        <a:latin typeface="+mn-lt"/>
                        <a:ea typeface="+mn-ea"/>
                        <a:cs typeface="+mn-cs"/>
                      </a:endParaRPr>
                    </a:p>
                    <a:p>
                      <a:pPr marL="0" marR="0" lvl="0" indent="0" algn="just" defTabSz="75593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dirty="0" err="1">
                          <a:ln>
                            <a:noFill/>
                          </a:ln>
                          <a:solidFill>
                            <a:prstClr val="black"/>
                          </a:solidFill>
                          <a:effectLst/>
                          <a:uLnTx/>
                          <a:uFillTx/>
                          <a:latin typeface="+mn-lt"/>
                          <a:ea typeface="+mn-ea"/>
                          <a:cs typeface="+mn-cs"/>
                        </a:rPr>
                        <a:t>Pürüzsüz</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kenarlı</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paslanmaz</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çelik</a:t>
                      </a:r>
                      <a:r>
                        <a:rPr kumimoji="0" lang="en-US" sz="900" b="0" i="0" u="none" strike="noStrike" kern="1200" cap="none" spc="0" normalizeH="0" baseline="0" dirty="0">
                          <a:ln>
                            <a:noFill/>
                          </a:ln>
                          <a:solidFill>
                            <a:prstClr val="black"/>
                          </a:solidFill>
                          <a:effectLst/>
                          <a:uLnTx/>
                          <a:uFillTx/>
                          <a:latin typeface="+mn-lt"/>
                          <a:ea typeface="+mn-ea"/>
                          <a:cs typeface="+mn-cs"/>
                        </a:rPr>
                        <a:t> mala </a:t>
                      </a:r>
                      <a:r>
                        <a:rPr kumimoji="0" lang="en-US" sz="900" b="0" i="0" u="none" strike="noStrike" kern="1200" cap="none" spc="0" normalizeH="0" baseline="0" dirty="0" err="1">
                          <a:ln>
                            <a:noFill/>
                          </a:ln>
                          <a:solidFill>
                            <a:prstClr val="black"/>
                          </a:solidFill>
                          <a:effectLst/>
                          <a:uLnTx/>
                          <a:uFillTx/>
                          <a:latin typeface="+mn-lt"/>
                          <a:ea typeface="+mn-ea"/>
                          <a:cs typeface="+mn-cs"/>
                        </a:rPr>
                        <a:t>kullanarak</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istenen</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kalınlık</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ve</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pürüzsüzlüğü</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elde</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etmek</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için</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uygulama</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süresi</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içinde</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yüzey</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düzeltilmelidir</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Gerekli</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derinliğin</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elde</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edilmesine</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yardımcı</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olmak</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için</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bir</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pim</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seviyesi</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kullanılabilir</a:t>
                      </a:r>
                      <a:r>
                        <a:rPr kumimoji="0" lang="en-US" sz="900" b="0" i="0" u="none" strike="noStrike" kern="1200" cap="none" spc="0" normalizeH="0" baseline="0" dirty="0">
                          <a:ln>
                            <a:noFill/>
                          </a:ln>
                          <a:solidFill>
                            <a:prstClr val="black"/>
                          </a:solidFill>
                          <a:effectLst/>
                          <a:uLnTx/>
                          <a:uFillTx/>
                          <a:latin typeface="+mn-lt"/>
                          <a:ea typeface="+mn-ea"/>
                          <a:cs typeface="+mn-cs"/>
                        </a:rPr>
                        <a:t>. Tek tip </a:t>
                      </a:r>
                      <a:r>
                        <a:rPr kumimoji="0" lang="en-US" sz="900" b="0" i="0" u="none" strike="noStrike" kern="1200" cap="none" spc="0" normalizeH="0" baseline="0" dirty="0" err="1">
                          <a:ln>
                            <a:noFill/>
                          </a:ln>
                          <a:solidFill>
                            <a:prstClr val="black"/>
                          </a:solidFill>
                          <a:effectLst/>
                          <a:uLnTx/>
                          <a:uFillTx/>
                          <a:latin typeface="+mn-lt"/>
                          <a:ea typeface="+mn-ea"/>
                          <a:cs typeface="+mn-cs"/>
                        </a:rPr>
                        <a:t>bir</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yüzey</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görünümü</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vermek</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sıkışmış</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hava</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ve</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akış</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çizgilerini</a:t>
                      </a:r>
                      <a:r>
                        <a:rPr kumimoji="0" lang="en-US" sz="900" b="0" i="0" u="none" strike="noStrike" kern="1200" cap="none" spc="0" normalizeH="0" baseline="0" dirty="0">
                          <a:ln>
                            <a:noFill/>
                          </a:ln>
                          <a:solidFill>
                            <a:prstClr val="black"/>
                          </a:solidFill>
                          <a:effectLst/>
                          <a:uLnTx/>
                          <a:uFillTx/>
                          <a:latin typeface="+mn-lt"/>
                          <a:ea typeface="+mn-ea"/>
                          <a:cs typeface="+mn-cs"/>
                        </a:rPr>
                        <a:t> yok </a:t>
                      </a:r>
                      <a:r>
                        <a:rPr kumimoji="0" lang="en-US" sz="900" b="0" i="0" u="none" strike="noStrike" kern="1200" cap="none" spc="0" normalizeH="0" baseline="0" dirty="0" err="1">
                          <a:ln>
                            <a:noFill/>
                          </a:ln>
                          <a:solidFill>
                            <a:prstClr val="black"/>
                          </a:solidFill>
                          <a:effectLst/>
                          <a:uLnTx/>
                          <a:uFillTx/>
                          <a:latin typeface="+mn-lt"/>
                          <a:ea typeface="+mn-ea"/>
                          <a:cs typeface="+mn-cs"/>
                        </a:rPr>
                        <a:t>etmek</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için</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kirpi</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rulo</a:t>
                      </a:r>
                      <a:r>
                        <a:rPr kumimoji="0" lang="en-US" sz="900" b="0" i="0" u="none" strike="noStrike" kern="1200" cap="none" spc="0" normalizeH="0" baseline="0" dirty="0">
                          <a:ln>
                            <a:noFill/>
                          </a:ln>
                          <a:solidFill>
                            <a:prstClr val="black"/>
                          </a:solidFill>
                          <a:effectLst/>
                          <a:uLnTx/>
                          <a:uFillTx/>
                          <a:latin typeface="+mn-lt"/>
                          <a:ea typeface="+mn-ea"/>
                          <a:cs typeface="+mn-cs"/>
                        </a:rPr>
                        <a:t> </a:t>
                      </a:r>
                      <a:r>
                        <a:rPr kumimoji="0" lang="en-US" sz="900" b="0" i="0" u="none" strike="noStrike" kern="1200" cap="none" spc="0" normalizeH="0" baseline="0" dirty="0" err="1">
                          <a:ln>
                            <a:noFill/>
                          </a:ln>
                          <a:solidFill>
                            <a:prstClr val="black"/>
                          </a:solidFill>
                          <a:effectLst/>
                          <a:uLnTx/>
                          <a:uFillTx/>
                          <a:latin typeface="+mn-lt"/>
                          <a:ea typeface="+mn-ea"/>
                          <a:cs typeface="+mn-cs"/>
                        </a:rPr>
                        <a:t>kullanılmalıdır</a:t>
                      </a:r>
                      <a:r>
                        <a:rPr kumimoji="0" lang="en-US" sz="900" b="0" i="0" u="none" strike="noStrike" kern="1200" cap="none" spc="0" normalizeH="0" baseline="0" dirty="0">
                          <a:ln>
                            <a:noFill/>
                          </a:ln>
                          <a:solidFill>
                            <a:prstClr val="black"/>
                          </a:solidFill>
                          <a:effectLst/>
                          <a:uLnTx/>
                          <a:uFillTx/>
                          <a:latin typeface="+mn-lt"/>
                          <a:ea typeface="+mn-ea"/>
                          <a:cs typeface="+mn-cs"/>
                        </a:rPr>
                        <a:t>.</a:t>
                      </a:r>
                    </a:p>
                    <a:p>
                      <a:endParaRPr kumimoji="0" lang="tr" sz="900" b="1" i="0" u="none" strike="noStrike" kern="1200" cap="none" spc="0" normalizeH="0" baseline="0" noProof="0" dirty="0">
                        <a:ln>
                          <a:noFill/>
                        </a:ln>
                        <a:solidFill>
                          <a:prstClr val="black"/>
                        </a:solidFill>
                        <a:effectLst/>
                        <a:uLnTx/>
                        <a:uFillTx/>
                        <a:latin typeface="Bostik Office" panose="020B0503040000020004" pitchFamily="34" charset="0"/>
                        <a:ea typeface="Calibri" panose="020F0502020204030204" pitchFamily="34" charset="0"/>
                        <a:cs typeface="Times New Roman" panose="02020603050405020304" pitchFamily="18" charset="0"/>
                      </a:endParaRPr>
                    </a:p>
                    <a:p>
                      <a:pPr algn="l" rtl="0"/>
                      <a:r>
                        <a:rPr kumimoji="0" lang="tr" sz="900" b="1" i="0" u="none" strike="noStrike" kern="1200" cap="none" spc="0" normalizeH="0" baseline="0" dirty="0">
                          <a:ln>
                            <a:noFill/>
                          </a:ln>
                          <a:solidFill>
                            <a:prstClr val="black"/>
                          </a:solidFill>
                          <a:effectLst/>
                          <a:uLnTx/>
                          <a:uFillTx/>
                          <a:latin typeface="Bostik Office" panose="020B0503040000020004" pitchFamily="34" charset="0"/>
                          <a:ea typeface="Calibri" panose="020F0502020204030204" pitchFamily="34" charset="0"/>
                          <a:cs typeface="Times New Roman" panose="02020603050405020304" pitchFamily="18" charset="0"/>
                        </a:rPr>
                        <a:t>Pompa uygulaması:</a:t>
                      </a:r>
                      <a:endParaRPr lang="tr" sz="900" b="1" dirty="0">
                        <a:solidFill>
                          <a:srgbClr val="BFBFBF"/>
                        </a:solidFill>
                        <a:cs typeface="Times New Roman" panose="02020603050405020304" pitchFamily="18" charset="0"/>
                      </a:endParaRPr>
                    </a:p>
                    <a:p>
                      <a:pPr algn="just" rtl="0"/>
                      <a:r>
                        <a:rPr lang="en-US" sz="900" b="0" i="0" u="none" baseline="0" dirty="0" err="1"/>
                        <a:t>Geniş</a:t>
                      </a:r>
                      <a:r>
                        <a:rPr lang="en-US" sz="900" b="0" i="0" u="none" baseline="0" dirty="0"/>
                        <a:t> </a:t>
                      </a:r>
                      <a:r>
                        <a:rPr lang="en-US" sz="900" b="0" i="0" u="none" baseline="0" dirty="0" err="1"/>
                        <a:t>zemin</a:t>
                      </a:r>
                      <a:r>
                        <a:rPr lang="en-US" sz="900" b="0" i="0" u="none" baseline="0" dirty="0"/>
                        <a:t> </a:t>
                      </a:r>
                      <a:r>
                        <a:rPr lang="en-US" sz="900" b="0" i="0" u="none" baseline="0" dirty="0" err="1"/>
                        <a:t>alanlarının</a:t>
                      </a:r>
                      <a:r>
                        <a:rPr lang="en-US" sz="900" b="0" i="0" u="none" baseline="0" dirty="0"/>
                        <a:t> </a:t>
                      </a:r>
                      <a:r>
                        <a:rPr lang="en-US" sz="900" b="0" i="0" u="none" baseline="0" dirty="0" err="1"/>
                        <a:t>tesviye</a:t>
                      </a:r>
                      <a:r>
                        <a:rPr lang="en-US" sz="900" b="0" i="0" u="none" baseline="0" dirty="0"/>
                        <a:t> </a:t>
                      </a:r>
                      <a:r>
                        <a:rPr lang="en-US" sz="900" b="0" i="0" u="none" baseline="0" dirty="0" err="1"/>
                        <a:t>edilmesinin</a:t>
                      </a:r>
                      <a:r>
                        <a:rPr lang="en-US" sz="900" b="0" i="0" u="none" baseline="0" dirty="0"/>
                        <a:t> </a:t>
                      </a:r>
                      <a:r>
                        <a:rPr lang="en-US" sz="900" b="0" i="0" u="none" baseline="0" dirty="0" err="1"/>
                        <a:t>gerektiği</a:t>
                      </a:r>
                      <a:r>
                        <a:rPr lang="en-US" sz="900" b="0" i="0" u="none" baseline="0" dirty="0"/>
                        <a:t> </a:t>
                      </a:r>
                      <a:r>
                        <a:rPr lang="en-US" sz="900" b="0" i="0" u="none" baseline="0" dirty="0" err="1"/>
                        <a:t>durumlarda</a:t>
                      </a:r>
                      <a:r>
                        <a:rPr lang="en-US" sz="900" b="0" i="0" u="none" baseline="0" dirty="0"/>
                        <a:t>, </a:t>
                      </a:r>
                      <a:r>
                        <a:rPr lang="en-US" sz="900" b="0" i="0" u="none" baseline="0" dirty="0" err="1"/>
                        <a:t>pistonlu</a:t>
                      </a:r>
                      <a:r>
                        <a:rPr lang="en-US" sz="900" b="0" i="0" u="none" baseline="0" dirty="0"/>
                        <a:t> </a:t>
                      </a:r>
                      <a:r>
                        <a:rPr lang="en-US" sz="900" b="0" i="0" u="none" baseline="0" dirty="0" err="1"/>
                        <a:t>veya</a:t>
                      </a:r>
                      <a:r>
                        <a:rPr lang="en-US" sz="900" b="0" i="0" u="none" baseline="0" dirty="0"/>
                        <a:t> </a:t>
                      </a:r>
                      <a:r>
                        <a:rPr lang="en-US" sz="900" b="0" i="0" u="none" baseline="0" dirty="0" err="1"/>
                        <a:t>helezonlu</a:t>
                      </a:r>
                      <a:r>
                        <a:rPr lang="en-US" sz="900" b="0" i="0" u="none" baseline="0" dirty="0"/>
                        <a:t> </a:t>
                      </a:r>
                      <a:r>
                        <a:rPr lang="en-US" sz="900" b="0" i="0" u="none" baseline="0" dirty="0" err="1"/>
                        <a:t>harç</a:t>
                      </a:r>
                      <a:r>
                        <a:rPr lang="en-US" sz="900" b="0" i="0" u="none" baseline="0" dirty="0"/>
                        <a:t> </a:t>
                      </a:r>
                      <a:r>
                        <a:rPr lang="en-US" sz="900" b="0" i="0" u="none" baseline="0" dirty="0" err="1"/>
                        <a:t>pompası</a:t>
                      </a:r>
                      <a:r>
                        <a:rPr lang="en-US" sz="900" b="0" i="0" u="none" baseline="0" dirty="0"/>
                        <a:t> </a:t>
                      </a:r>
                      <a:r>
                        <a:rPr lang="en-US" sz="900" b="0" i="0" u="none" baseline="0" dirty="0" err="1"/>
                        <a:t>ile</a:t>
                      </a:r>
                      <a:r>
                        <a:rPr lang="en-US" sz="900" b="0" i="0" u="none" baseline="0" dirty="0"/>
                        <a:t> Bostik SL </a:t>
                      </a:r>
                      <a:r>
                        <a:rPr lang="tr-TR" sz="900" b="0" i="0" u="none" baseline="0" dirty="0"/>
                        <a:t>C750 POLYRAG </a:t>
                      </a:r>
                      <a:r>
                        <a:rPr lang="en-US" sz="900" b="0" i="0" u="none" baseline="0" dirty="0" err="1"/>
                        <a:t>uygulanmasında</a:t>
                      </a:r>
                      <a:r>
                        <a:rPr lang="en-US" sz="900" b="0" i="0" u="none" baseline="0" dirty="0"/>
                        <a:t> </a:t>
                      </a:r>
                      <a:r>
                        <a:rPr lang="en-US" sz="900" b="0" i="0" u="none" baseline="0" dirty="0" err="1"/>
                        <a:t>fayda</a:t>
                      </a:r>
                      <a:r>
                        <a:rPr lang="en-US" sz="900" b="0" i="0" u="none" baseline="0" dirty="0"/>
                        <a:t> </a:t>
                      </a:r>
                      <a:r>
                        <a:rPr lang="en-US" sz="900" b="0" i="0" u="none" baseline="0" dirty="0" err="1"/>
                        <a:t>vardır</a:t>
                      </a:r>
                      <a:r>
                        <a:rPr lang="en-US" sz="900" b="0" i="0" u="none" baseline="0" dirty="0"/>
                        <a:t>. </a:t>
                      </a:r>
                      <a:r>
                        <a:rPr lang="en-US" sz="900" b="0" i="0" u="none" baseline="0" dirty="0" err="1"/>
                        <a:t>Pompa</a:t>
                      </a:r>
                      <a:r>
                        <a:rPr lang="en-US" sz="900" b="0" i="0" u="none" baseline="0" dirty="0"/>
                        <a:t> </a:t>
                      </a:r>
                      <a:r>
                        <a:rPr lang="en-US" sz="900" b="0" i="0" u="none" baseline="0" dirty="0" err="1"/>
                        <a:t>uygulaması</a:t>
                      </a:r>
                      <a:r>
                        <a:rPr lang="en-US" sz="900" b="0" i="0" u="none" baseline="0" dirty="0"/>
                        <a:t> </a:t>
                      </a:r>
                      <a:r>
                        <a:rPr lang="en-US" sz="900" b="0" i="0" u="none" baseline="0" dirty="0" err="1"/>
                        <a:t>ile</a:t>
                      </a:r>
                      <a:r>
                        <a:rPr lang="en-US" sz="900" b="0" i="0" u="none" baseline="0" dirty="0"/>
                        <a:t> 5mm'de </a:t>
                      </a:r>
                      <a:r>
                        <a:rPr lang="en-US" sz="900" b="0" i="0" u="none" baseline="0" dirty="0" err="1"/>
                        <a:t>saatte</a:t>
                      </a:r>
                      <a:r>
                        <a:rPr lang="en-US" sz="900" b="0" i="0" u="none" baseline="0" dirty="0"/>
                        <a:t> 200m²'yi </a:t>
                      </a:r>
                      <a:r>
                        <a:rPr lang="en-US" sz="900" b="0" i="0" u="none" baseline="0" dirty="0" err="1"/>
                        <a:t>veya</a:t>
                      </a:r>
                      <a:r>
                        <a:rPr lang="en-US" sz="900" b="0" i="0" u="none" baseline="0" dirty="0"/>
                        <a:t> 3mm'de </a:t>
                      </a:r>
                      <a:r>
                        <a:rPr lang="en-US" sz="900" b="0" i="0" u="none" baseline="0" dirty="0" err="1"/>
                        <a:t>saatte</a:t>
                      </a:r>
                      <a:r>
                        <a:rPr lang="en-US" sz="900" b="0" i="0" u="none" baseline="0" dirty="0"/>
                        <a:t> 300m²'yi </a:t>
                      </a:r>
                      <a:r>
                        <a:rPr lang="en-US" sz="900" b="0" i="0" u="none" baseline="0" dirty="0" err="1"/>
                        <a:t>aşan</a:t>
                      </a:r>
                      <a:r>
                        <a:rPr lang="en-US" sz="900" b="0" i="0" u="none" baseline="0" dirty="0"/>
                        <a:t> </a:t>
                      </a:r>
                      <a:r>
                        <a:rPr lang="en-US" sz="900" b="0" i="0" u="none" baseline="0" dirty="0" err="1"/>
                        <a:t>uygulama</a:t>
                      </a:r>
                      <a:r>
                        <a:rPr lang="en-US" sz="900" b="0" i="0" u="none" baseline="0" dirty="0"/>
                        <a:t> </a:t>
                      </a:r>
                      <a:r>
                        <a:rPr lang="en-US" sz="900" b="0" i="0" u="none" baseline="0" dirty="0" err="1"/>
                        <a:t>oranları</a:t>
                      </a:r>
                      <a:r>
                        <a:rPr lang="en-US" sz="900" b="0" i="0" u="none" baseline="0" dirty="0"/>
                        <a:t> </a:t>
                      </a:r>
                      <a:r>
                        <a:rPr lang="en-US" sz="900" b="0" i="0" u="none" baseline="0" dirty="0" err="1"/>
                        <a:t>elde</a:t>
                      </a:r>
                      <a:r>
                        <a:rPr lang="en-US" sz="900" b="0" i="0" u="none" baseline="0" dirty="0"/>
                        <a:t> </a:t>
                      </a:r>
                      <a:r>
                        <a:rPr lang="en-US" sz="900" b="0" i="0" u="none" baseline="0" dirty="0" err="1"/>
                        <a:t>edilebilir</a:t>
                      </a:r>
                      <a:r>
                        <a:rPr lang="en-US" sz="900" b="0" i="0" u="none" baseline="0" dirty="0"/>
                        <a:t>. </a:t>
                      </a:r>
                      <a:r>
                        <a:rPr lang="en-US" sz="900" b="0" i="0" u="none" baseline="0" dirty="0" err="1"/>
                        <a:t>Ürünün</a:t>
                      </a:r>
                      <a:r>
                        <a:rPr lang="en-US" sz="900" b="0" i="0" u="none" baseline="0" dirty="0"/>
                        <a:t> </a:t>
                      </a:r>
                      <a:r>
                        <a:rPr lang="en-US" sz="900" b="0" i="0" u="none" baseline="0" dirty="0" err="1"/>
                        <a:t>hortumun</a:t>
                      </a:r>
                      <a:r>
                        <a:rPr lang="en-US" sz="900" b="0" i="0" u="none" baseline="0" dirty="0"/>
                        <a:t> </a:t>
                      </a:r>
                      <a:r>
                        <a:rPr lang="en-US" sz="900" b="0" i="0" u="none" baseline="0" dirty="0" err="1"/>
                        <a:t>ucundan</a:t>
                      </a:r>
                      <a:r>
                        <a:rPr lang="en-US" sz="900" b="0" i="0" u="none" baseline="0" dirty="0"/>
                        <a:t> </a:t>
                      </a:r>
                      <a:r>
                        <a:rPr lang="en-US" sz="900" b="0" i="0" u="none" baseline="0" dirty="0" err="1"/>
                        <a:t>periyodik</a:t>
                      </a:r>
                      <a:r>
                        <a:rPr lang="en-US" sz="900" b="0" i="0" u="none" baseline="0" dirty="0"/>
                        <a:t> </a:t>
                      </a:r>
                      <a:r>
                        <a:rPr lang="en-US" sz="900" b="0" i="0" u="none" baseline="0" dirty="0" err="1"/>
                        <a:t>akış</a:t>
                      </a:r>
                      <a:r>
                        <a:rPr lang="en-US" sz="900" b="0" i="0" u="none" baseline="0" dirty="0"/>
                        <a:t> </a:t>
                      </a:r>
                      <a:r>
                        <a:rPr lang="en-US" sz="900" b="0" i="0" u="none" baseline="0" dirty="0" err="1"/>
                        <a:t>testleri</a:t>
                      </a:r>
                      <a:r>
                        <a:rPr lang="en-US" sz="900" b="0" i="0" u="none" baseline="0" dirty="0"/>
                        <a:t> </a:t>
                      </a:r>
                      <a:r>
                        <a:rPr lang="en-US" sz="900" b="0" i="0" u="none" baseline="0" dirty="0" err="1"/>
                        <a:t>yapılarak</a:t>
                      </a:r>
                      <a:r>
                        <a:rPr lang="en-US" sz="900" b="0" i="0" u="none" baseline="0" dirty="0"/>
                        <a:t> </a:t>
                      </a:r>
                      <a:r>
                        <a:rPr lang="en-US" sz="900" b="0" i="0" u="none" baseline="0" dirty="0" err="1"/>
                        <a:t>pompalama</a:t>
                      </a:r>
                      <a:r>
                        <a:rPr lang="en-US" sz="900" b="0" i="0" u="none" baseline="0" dirty="0"/>
                        <a:t> </a:t>
                      </a:r>
                      <a:r>
                        <a:rPr lang="en-US" sz="900" b="0" i="0" u="none" baseline="0" dirty="0" err="1"/>
                        <a:t>sırasında</a:t>
                      </a:r>
                      <a:r>
                        <a:rPr lang="en-US" sz="900" b="0" i="0" u="none" baseline="0" dirty="0"/>
                        <a:t> </a:t>
                      </a:r>
                      <a:r>
                        <a:rPr lang="en-US" sz="900" b="0" i="0" u="none" baseline="0" dirty="0" err="1"/>
                        <a:t>dikkatli</a:t>
                      </a:r>
                      <a:r>
                        <a:rPr lang="en-US" sz="900" b="0" i="0" u="none" baseline="0" dirty="0"/>
                        <a:t> </a:t>
                      </a:r>
                      <a:r>
                        <a:rPr lang="en-US" sz="900" b="0" i="0" u="none" baseline="0" dirty="0" err="1"/>
                        <a:t>olunmalıdır</a:t>
                      </a:r>
                      <a:r>
                        <a:rPr lang="en-US" sz="900" b="0" i="0" u="none" baseline="0" dirty="0"/>
                        <a:t>. </a:t>
                      </a:r>
                    </a:p>
                    <a:p>
                      <a:endParaRPr lang="tr" sz="900" dirty="0"/>
                    </a:p>
                    <a:p>
                      <a:pPr algn="l" rtl="0"/>
                      <a:r>
                        <a:rPr lang="tr" sz="1100" b="1" i="0" u="none" baseline="0" dirty="0">
                          <a:solidFill>
                            <a:srgbClr val="BFBFBF"/>
                          </a:solidFill>
                          <a:ea typeface="Calibri" panose="020F0502020204030204" pitchFamily="34" charset="0"/>
                          <a:cs typeface="Times New Roman" panose="02020603050405020304" pitchFamily="18" charset="0"/>
                        </a:rPr>
                        <a:t>KURUMA SÜRESİ</a:t>
                      </a:r>
                    </a:p>
                    <a:p>
                      <a:endParaRPr lang="tr" sz="500" dirty="0"/>
                    </a:p>
                    <a:p>
                      <a:pPr marL="0" lvl="0" indent="0" algn="just" rtl="0">
                        <a:spcAft>
                          <a:spcPts val="0"/>
                        </a:spcAft>
                        <a:buFont typeface="+mj-lt"/>
                        <a:buNone/>
                      </a:pPr>
                      <a:r>
                        <a:rPr lang="tr" sz="900" b="0" i="0" u="none" baseline="0" dirty="0">
                          <a:solidFill>
                            <a:srgbClr val="000000"/>
                          </a:solidFill>
                          <a:effectLst/>
                          <a:latin typeface="Bostik Office" panose="020B0503040000020004" pitchFamily="34" charset="0"/>
                          <a:ea typeface="MS Mincho"/>
                          <a:cs typeface="Minion Pro"/>
                        </a:rPr>
                        <a:t>Ürünün kurumasına neden olarak yanlış kürleşme olabileceğinden güçlü güneş ışığından ve hava akımından korunmalıdır.</a:t>
                      </a:r>
                      <a:endParaRPr lang="tr" sz="900" dirty="0">
                        <a:solidFill>
                          <a:srgbClr val="000000"/>
                        </a:solidFill>
                        <a:effectLst/>
                        <a:latin typeface="Minion Pro"/>
                        <a:ea typeface="MS Mincho"/>
                        <a:cs typeface="Minion Pro"/>
                      </a:endParaRPr>
                    </a:p>
                    <a:p>
                      <a:pPr marL="0" lvl="0" indent="0" algn="just" rtl="0">
                        <a:spcAft>
                          <a:spcPts val="0"/>
                        </a:spcAft>
                        <a:buFont typeface="+mj-lt"/>
                        <a:buNone/>
                      </a:pPr>
                      <a:endParaRPr lang="tr" sz="900" dirty="0">
                        <a:solidFill>
                          <a:srgbClr val="000000"/>
                        </a:solidFill>
                        <a:effectLst/>
                        <a:latin typeface="Minion Pro"/>
                        <a:ea typeface="MS Mincho"/>
                        <a:cs typeface="Minion Pro"/>
                      </a:endParaRPr>
                    </a:p>
                    <a:p>
                      <a:pPr marL="0" marR="0" lvl="0" indent="0" algn="l" defTabSz="755934" rtl="0" eaLnBrk="1" fontAlgn="auto" latinLnBrk="0" hangingPunct="1">
                        <a:lnSpc>
                          <a:spcPct val="100000"/>
                        </a:lnSpc>
                        <a:spcBef>
                          <a:spcPts val="0"/>
                        </a:spcBef>
                        <a:spcAft>
                          <a:spcPts val="0"/>
                        </a:spcAft>
                        <a:buClrTx/>
                        <a:buSzTx/>
                        <a:buFontTx/>
                        <a:buNone/>
                        <a:tabLst/>
                        <a:defRPr/>
                      </a:pPr>
                      <a:r>
                        <a:rPr kumimoji="0" lang="tr" sz="900" b="1" i="0" u="none" strike="noStrike" kern="1200" cap="none" spc="0" normalizeH="0" baseline="0" dirty="0">
                          <a:ln>
                            <a:noFill/>
                          </a:ln>
                          <a:solidFill>
                            <a:prstClr val="black"/>
                          </a:solidFill>
                          <a:effectLst/>
                          <a:uLnTx/>
                          <a:uFillTx/>
                          <a:latin typeface="Bostik Office" panose="020B0503040000020004" pitchFamily="34" charset="0"/>
                          <a:ea typeface="Calibri" panose="020F0502020204030204" pitchFamily="34" charset="0"/>
                          <a:cs typeface="Times New Roman" panose="02020603050405020304" pitchFamily="18" charset="0"/>
                        </a:rPr>
                        <a:t>Yaya Trafiği:</a:t>
                      </a:r>
                      <a:endParaRPr lang="tr" sz="900" dirty="0">
                        <a:solidFill>
                          <a:srgbClr val="000000"/>
                        </a:solidFill>
                        <a:effectLst/>
                        <a:latin typeface="Minion Pro"/>
                        <a:ea typeface="MS Mincho"/>
                        <a:cs typeface="Minion Pro"/>
                      </a:endParaRPr>
                    </a:p>
                    <a:p>
                      <a:pPr marL="0" lvl="0" indent="0" algn="just" rtl="0">
                        <a:spcAft>
                          <a:spcPts val="0"/>
                        </a:spcAft>
                        <a:buFont typeface="+mj-lt"/>
                        <a:buNone/>
                      </a:pPr>
                      <a:r>
                        <a:rPr lang="tr" sz="900" b="0" i="0" u="none" baseline="0" dirty="0">
                          <a:solidFill>
                            <a:srgbClr val="000000"/>
                          </a:solidFill>
                          <a:effectLst/>
                          <a:latin typeface="Bostik Office" panose="020B0503040000020004" pitchFamily="34" charset="0"/>
                          <a:ea typeface="MS Mincho"/>
                          <a:cs typeface="Minion Pro"/>
                        </a:rPr>
                        <a:t>Bileşik +25°C'de (yaklaşık) 2 saat sonra yaya trafiğini kabul eder. Düşük sıcaklıklarda bu süre uzayacaktır.</a:t>
                      </a:r>
                      <a:endParaRPr lang="tr" sz="900" dirty="0">
                        <a:solidFill>
                          <a:srgbClr val="000000"/>
                        </a:solidFill>
                        <a:effectLst/>
                        <a:latin typeface="Minion Pro"/>
                        <a:ea typeface="MS Mincho"/>
                        <a:cs typeface="Minion Pro"/>
                      </a:endParaRPr>
                    </a:p>
                    <a:p>
                      <a:endParaRPr lang="tr" sz="900" dirty="0"/>
                    </a:p>
                    <a:p>
                      <a:pPr marL="0" marR="0" lvl="0" indent="0" algn="l" defTabSz="755934" rtl="0" eaLnBrk="1" fontAlgn="auto" latinLnBrk="0" hangingPunct="1">
                        <a:lnSpc>
                          <a:spcPct val="100000"/>
                        </a:lnSpc>
                        <a:spcBef>
                          <a:spcPts val="0"/>
                        </a:spcBef>
                        <a:spcAft>
                          <a:spcPts val="0"/>
                        </a:spcAft>
                        <a:buClrTx/>
                        <a:buSzTx/>
                        <a:buFontTx/>
                        <a:buNone/>
                        <a:tabLst/>
                        <a:defRPr/>
                      </a:pPr>
                      <a:r>
                        <a:rPr kumimoji="0" lang="tr" sz="900" b="1" i="0" u="none" strike="noStrike" kern="1200" cap="none" spc="0" normalizeH="0" baseline="0" dirty="0">
                          <a:ln>
                            <a:noFill/>
                          </a:ln>
                          <a:solidFill>
                            <a:prstClr val="black"/>
                          </a:solidFill>
                          <a:effectLst/>
                          <a:uLnTx/>
                          <a:uFillTx/>
                          <a:latin typeface="Bostik Office" panose="020B0503040000020004" pitchFamily="34" charset="0"/>
                          <a:ea typeface="Calibri" panose="020F0502020204030204" pitchFamily="34" charset="0"/>
                          <a:cs typeface="Times New Roman" panose="02020603050405020304" pitchFamily="18" charset="0"/>
                        </a:rPr>
                        <a:t>Yüzeye uygulama:</a:t>
                      </a:r>
                      <a:endParaRPr lang="tr" sz="900" dirty="0"/>
                    </a:p>
                    <a:p>
                      <a:pPr algn="just" rtl="0"/>
                      <a:r>
                        <a:rPr lang="tr" sz="900" b="0" i="0" u="none" baseline="0" dirty="0"/>
                        <a:t>Kürleşme süresi, alt zeminin ne kadar emici olduğuna, ortam ve zemin sıcaklığına ve neme bağlıdır.</a:t>
                      </a:r>
                    </a:p>
                    <a:p>
                      <a:endParaRPr lang="tr" sz="900" dirty="0"/>
                    </a:p>
                    <a:p>
                      <a:endParaRPr lang="tr" sz="900" dirty="0"/>
                    </a:p>
                    <a:p>
                      <a:endParaRPr lang="tr" sz="900" dirty="0"/>
                    </a:p>
                    <a:p>
                      <a:endParaRPr lang="tr" sz="900" dirty="0"/>
                    </a:p>
                    <a:p>
                      <a:endParaRPr lang="tr" sz="900" dirty="0"/>
                    </a:p>
                    <a:p>
                      <a:endParaRPr lang="tr" sz="900" dirty="0"/>
                    </a:p>
                    <a:p>
                      <a:endParaRPr lang="tr" sz="900" dirty="0"/>
                    </a:p>
                    <a:p>
                      <a:pPr algn="just" rtl="0">
                        <a:lnSpc>
                          <a:spcPct val="115000"/>
                        </a:lnSpc>
                        <a:spcAft>
                          <a:spcPts val="0"/>
                        </a:spcAft>
                        <a:tabLst>
                          <a:tab pos="3060700" algn="l"/>
                        </a:tabLst>
                      </a:pPr>
                      <a:endParaRPr kumimoji="0" lang="tr" sz="1100" b="1" i="0" u="none" strike="noStrike" kern="1200" cap="none" spc="0" normalizeH="0" baseline="0" noProof="0" dirty="0">
                        <a:ln>
                          <a:noFill/>
                        </a:ln>
                        <a:solidFill>
                          <a:srgbClr val="BFBFBF"/>
                        </a:solidFill>
                        <a:effectLst/>
                        <a:uLnTx/>
                        <a:uFillTx/>
                        <a:latin typeface="+mn-lt"/>
                        <a:ea typeface="Calibri" panose="020F0502020204030204" pitchFamily="34" charset="0"/>
                        <a:cs typeface="Times New Roman" panose="02020603050405020304" pitchFamily="18" charset="0"/>
                      </a:endParaRPr>
                    </a:p>
                    <a:p>
                      <a:pPr algn="just" rtl="0">
                        <a:lnSpc>
                          <a:spcPct val="115000"/>
                        </a:lnSpc>
                        <a:spcAft>
                          <a:spcPts val="0"/>
                        </a:spcAft>
                        <a:tabLst>
                          <a:tab pos="3060700" algn="l"/>
                        </a:tabLst>
                      </a:pPr>
                      <a:r>
                        <a:rPr kumimoji="0" lang="tr" sz="1100" b="1" i="0" u="none" strike="noStrike" kern="1200" cap="none" spc="0" normalizeH="0" baseline="0" dirty="0">
                          <a:ln>
                            <a:noFill/>
                          </a:ln>
                          <a:solidFill>
                            <a:srgbClr val="BFBFBF"/>
                          </a:solidFill>
                          <a:effectLst/>
                          <a:uLnTx/>
                          <a:uFillTx/>
                          <a:latin typeface="+mn-lt"/>
                          <a:ea typeface="Calibri" panose="020F0502020204030204" pitchFamily="34" charset="0"/>
                          <a:cs typeface="Times New Roman" panose="02020603050405020304" pitchFamily="18" charset="0"/>
                        </a:rPr>
                        <a:t>TEMİZLEME</a:t>
                      </a:r>
                      <a:endParaRPr lang="tr" sz="1400" dirty="0">
                        <a:effectLst/>
                        <a:latin typeface="Minion Pro"/>
                        <a:ea typeface="MS Mincho"/>
                        <a:cs typeface="Times New Roman" panose="02020603050405020304" pitchFamily="18" charset="0"/>
                      </a:endParaRPr>
                    </a:p>
                    <a:p>
                      <a:pPr marL="0" lvl="0" indent="0" algn="just" rtl="0">
                        <a:spcAft>
                          <a:spcPts val="0"/>
                        </a:spcAft>
                        <a:buFont typeface="+mj-lt"/>
                        <a:buNone/>
                      </a:pPr>
                      <a:endParaRPr lang="tr" sz="500" dirty="0">
                        <a:solidFill>
                          <a:srgbClr val="221E1F"/>
                        </a:solidFill>
                        <a:effectLst/>
                        <a:latin typeface="Bostik Office" panose="020B0503040000020004" pitchFamily="34" charset="0"/>
                        <a:ea typeface="MS Mincho"/>
                        <a:cs typeface="Minion Pro"/>
                      </a:endParaRPr>
                    </a:p>
                    <a:p>
                      <a:pPr marL="0" lvl="0" indent="0" algn="just" rtl="0">
                        <a:spcAft>
                          <a:spcPts val="0"/>
                        </a:spcAft>
                        <a:buFont typeface="+mj-lt"/>
                        <a:buNone/>
                      </a:pPr>
                      <a:r>
                        <a:rPr lang="tr" sz="900" b="0" i="0" u="none" baseline="0" dirty="0">
                          <a:solidFill>
                            <a:srgbClr val="221E1F"/>
                          </a:solidFill>
                          <a:effectLst/>
                          <a:latin typeface="Bostik Office" panose="020B0503040000020004" pitchFamily="34" charset="0"/>
                          <a:ea typeface="MS Mincho"/>
                          <a:cs typeface="Minion Pro"/>
                        </a:rPr>
                        <a:t>Araç ve ekipmanları kullanımdan hemen sonra ılık sabunlu su ile temizlenebilir</a:t>
                      </a:r>
                    </a:p>
                    <a:p>
                      <a:pPr marL="0" marR="0" lvl="0" indent="0" algn="l" defTabSz="755934" rtl="0" eaLnBrk="1" fontAlgn="auto" latinLnBrk="0" hangingPunct="1">
                        <a:lnSpc>
                          <a:spcPct val="100000"/>
                        </a:lnSpc>
                        <a:spcBef>
                          <a:spcPts val="0"/>
                        </a:spcBef>
                        <a:spcAft>
                          <a:spcPts val="0"/>
                        </a:spcAft>
                        <a:buClrTx/>
                        <a:buSzTx/>
                        <a:buFontTx/>
                        <a:buNone/>
                        <a:tabLst/>
                        <a:defRPr/>
                      </a:pPr>
                      <a:endParaRPr kumimoji="0" lang="tr" sz="900" b="0" i="0" u="none" strike="noStrike" kern="1200" cap="none" spc="0" normalizeH="0" baseline="0" noProof="0" dirty="0">
                        <a:ln>
                          <a:noFill/>
                        </a:ln>
                        <a:solidFill>
                          <a:prstClr val="black"/>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 sz="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69249911"/>
                  </a:ext>
                </a:extLst>
              </a:tr>
              <a:tr h="2968837">
                <a:tc vMerge="1">
                  <a:txBody>
                    <a:bodyPr/>
                    <a:lstStyle/>
                    <a:p>
                      <a:pPr algn="just" rtl="0">
                        <a:lnSpc>
                          <a:spcPct val="115000"/>
                        </a:lnSpc>
                        <a:spcBef>
                          <a:spcPts val="0"/>
                        </a:spcBef>
                        <a:spcAft>
                          <a:spcPts val="0"/>
                        </a:spcAft>
                      </a:pPr>
                      <a:endParaRPr lang="tr" sz="900" dirty="0">
                        <a:latin typeface="+mn-lt"/>
                        <a:ea typeface="Calibri" panose="020F0502020204030204" pitchFamily="34"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91423364"/>
                  </a:ext>
                </a:extLst>
              </a:tr>
              <a:tr h="340656">
                <a:tc vMerge="1">
                  <a:txBody>
                    <a:bodyPr/>
                    <a:lstStyle/>
                    <a:p>
                      <a:pPr algn="just" rtl="0"/>
                      <a:endParaRPr lang="tr" sz="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800" dirty="0">
                        <a:effectLst/>
                        <a:latin typeface="Calibri" panose="020F0502020204030204" pitchFamily="34"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3605051"/>
                  </a:ext>
                </a:extLst>
              </a:tr>
              <a:tr h="1706637">
                <a:tc vMerge="1">
                  <a:txBody>
                    <a:bodyPr/>
                    <a:lstStyle/>
                    <a:p>
                      <a:pPr marL="0" marR="0" lvl="0" indent="0" algn="just" defTabSz="755934" rtl="0" eaLnBrk="1" fontAlgn="auto" latinLnBrk="0" hangingPunct="1">
                        <a:lnSpc>
                          <a:spcPct val="100000"/>
                        </a:lnSpc>
                        <a:spcBef>
                          <a:spcPts val="0"/>
                        </a:spcBef>
                        <a:spcAft>
                          <a:spcPts val="0"/>
                        </a:spcAft>
                        <a:buClrTx/>
                        <a:buSzTx/>
                        <a:buFontTx/>
                        <a:buNone/>
                        <a:tabLst/>
                        <a:defRPr/>
                      </a:pPr>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36507947"/>
                  </a:ext>
                </a:extLst>
              </a:tr>
              <a:tr h="4098067">
                <a:tc vMerge="1">
                  <a:txBody>
                    <a:bodyPr/>
                    <a:lstStyle/>
                    <a:p>
                      <a:pPr algn="l" rtl="0">
                        <a:lnSpc>
                          <a:spcPct val="115000"/>
                        </a:lnSpc>
                        <a:spcBef>
                          <a:spcPts val="0"/>
                        </a:spcBef>
                        <a:spcAft>
                          <a:spcPts val="0"/>
                        </a:spcAft>
                      </a:pPr>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75414271"/>
                  </a:ext>
                </a:extLst>
              </a:tr>
            </a:tbl>
          </a:graphicData>
        </a:graphic>
      </p:graphicFrame>
      <p:graphicFrame>
        <p:nvGraphicFramePr>
          <p:cNvPr id="16" name="Tableau 15"/>
          <p:cNvGraphicFramePr>
            <a:graphicFrameLocks noGrp="1"/>
          </p:cNvGraphicFramePr>
          <p:nvPr/>
        </p:nvGraphicFramePr>
        <p:xfrm>
          <a:off x="488125" y="283053"/>
          <a:ext cx="3161791" cy="306065"/>
        </p:xfrm>
        <a:graphic>
          <a:graphicData uri="http://schemas.openxmlformats.org/drawingml/2006/table">
            <a:tbl>
              <a:tblPr firstRow="1" firstCol="1" bandRow="1"/>
              <a:tblGrid>
                <a:gridCol w="3161791">
                  <a:extLst>
                    <a:ext uri="{9D8B030D-6E8A-4147-A177-3AD203B41FA5}">
                      <a16:colId xmlns:a16="http://schemas.microsoft.com/office/drawing/2014/main" val="20000"/>
                    </a:ext>
                  </a:extLst>
                </a:gridCol>
              </a:tblGrid>
              <a:tr h="306065">
                <a:tc>
                  <a:txBody>
                    <a:bodyPr/>
                    <a:lstStyle/>
                    <a:p>
                      <a:pPr marL="0" marR="0" lvl="0" indent="0" algn="just" defTabSz="755934" rtl="0" eaLnBrk="1" fontAlgn="auto" latinLnBrk="0" hangingPunct="1">
                        <a:lnSpc>
                          <a:spcPct val="100000"/>
                        </a:lnSpc>
                        <a:spcBef>
                          <a:spcPts val="0"/>
                        </a:spcBef>
                        <a:spcAft>
                          <a:spcPts val="0"/>
                        </a:spcAft>
                        <a:buClrTx/>
                        <a:buSzTx/>
                        <a:buFontTx/>
                        <a:buNone/>
                        <a:tabLst/>
                        <a:defRPr/>
                      </a:pPr>
                      <a:r>
                        <a:rPr lang="tr" sz="1100" b="1" i="0" u="none" baseline="0">
                          <a:solidFill>
                            <a:schemeClr val="bg1"/>
                          </a:solidFill>
                          <a:effectLst/>
                          <a:latin typeface="Bostik Office"/>
                          <a:cs typeface="Times New Roman" panose="02020603050405020304" pitchFamily="18" charset="0"/>
                        </a:rPr>
                        <a:t>KULLANIM TALİMATLARI</a:t>
                      </a:r>
                      <a:endParaRPr lang="tr" sz="1100" dirty="0">
                        <a:solidFill>
                          <a:schemeClr val="bg1"/>
                        </a:solidFill>
                        <a:effectLst/>
                        <a:latin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BFBFBF"/>
                    </a:solidFill>
                  </a:tcPr>
                </a:tc>
                <a:extLst>
                  <a:ext uri="{0D108BD9-81ED-4DB2-BD59-A6C34878D82A}">
                    <a16:rowId xmlns:a16="http://schemas.microsoft.com/office/drawing/2014/main" val="10000"/>
                  </a:ext>
                </a:extLst>
              </a:tr>
            </a:tbl>
          </a:graphicData>
        </a:graphic>
      </p:graphicFrame>
      <p:sp>
        <p:nvSpPr>
          <p:cNvPr id="19" name="Rectangle 18"/>
          <p:cNvSpPr/>
          <p:nvPr/>
        </p:nvSpPr>
        <p:spPr>
          <a:xfrm>
            <a:off x="3872668" y="7415871"/>
            <a:ext cx="3193995" cy="678040"/>
          </a:xfrm>
          <a:prstGeom prst="rect">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r>
              <a:rPr lang="tr" sz="900" b="1" i="0" u="none" baseline="0">
                <a:solidFill>
                  <a:schemeClr val="tx1"/>
                </a:solidFill>
              </a:rPr>
              <a:t>GÜVENLİK</a:t>
            </a:r>
          </a:p>
          <a:p>
            <a:endParaRPr lang="tr" sz="900" b="1" dirty="0">
              <a:solidFill>
                <a:schemeClr val="tx1"/>
              </a:solidFill>
            </a:endParaRPr>
          </a:p>
          <a:p>
            <a:pPr algn="l" rtl="0"/>
            <a:r>
              <a:rPr lang="tr" sz="900" b="1" i="0" u="none" baseline="0">
                <a:solidFill>
                  <a:schemeClr val="tx1"/>
                </a:solidFill>
              </a:rPr>
              <a:t>Daha fazla ayrıntı için </a:t>
            </a:r>
            <a:r>
              <a:rPr lang="tr" sz="900" b="0" i="0" u="sng" baseline="0">
                <a:hlinkClick r:id="rId2"/>
              </a:rPr>
              <a:t>https://bostiksds.thewercs.com/default.aspx</a:t>
            </a:r>
            <a:r>
              <a:rPr lang="tr" sz="900" b="0" i="0" u="none" baseline="0">
                <a:solidFill>
                  <a:schemeClr val="tx1"/>
                </a:solidFill>
              </a:rPr>
              <a:t> </a:t>
            </a:r>
            <a:r>
              <a:rPr lang="tr" sz="900" b="1" i="0" u="none" baseline="0">
                <a:solidFill>
                  <a:schemeClr val="tx1"/>
                </a:solidFill>
              </a:rPr>
              <a:t>adresindeki güvenlik veri sayfasına bakın.</a:t>
            </a:r>
          </a:p>
        </p:txBody>
      </p:sp>
      <p:sp>
        <p:nvSpPr>
          <p:cNvPr id="20" name="Rectangle 19"/>
          <p:cNvSpPr/>
          <p:nvPr/>
        </p:nvSpPr>
        <p:spPr>
          <a:xfrm>
            <a:off x="3899946" y="8147186"/>
            <a:ext cx="3193994" cy="1099318"/>
          </a:xfrm>
          <a:prstGeom prst="rect">
            <a:avLst/>
          </a:prstGeom>
          <a:solidFill>
            <a:srgbClr val="BFBFBF"/>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defTabSz="755934" rtl="0">
              <a:defRPr/>
            </a:pPr>
            <a:r>
              <a:rPr lang="tr" sz="500" b="0" i="1" u="none" baseline="0">
                <a:solidFill>
                  <a:schemeClr val="tx1"/>
                </a:solidFill>
              </a:rPr>
              <a:t>Burada verilen bilgiler ve öneriler yalnızca Bostik araştırmalarına dayanmaktadır ve doğruluğu garanti edilmemektedir. Ürünün performansı, raf ömrü ve uygulama özellikleri, ürünün uygulanacağı malzeme türü, ürünün depolandığı veya uygulandığı ortam ve uygulama için kullanılan ekipman dahil olmak üzere birçok değişkene bağlıdır. Bu değişkenlerin herhangi birindeki değişiklikler, ürünün performansını etkileyebilir. Ürünü kullanmadan önce, ürünün kullanım amacına uygunluğunu, kullanım anındaki koşullar altında test etmek alıcının yükümlülüğündedir. Bostik, ürünün herhangi bir özel uygulama için uygunluğunu garanti etmez. Ürün, satış sırasında ürünle birlikte gelen Bostik Satış Hüküm ve Koşullarına göre satılmaktadır. Bu belgede yer alan bilgiler, ilgili patentlerin bulunmadığını ima edecek veya herhangi bir patentin kapsadığı herhangi bir buluşu, patent sahibinin yetkisi olmadan uygulamak üzere izin, teşvik veya tavsiye teşkil edecek şekilde yorumlanamaz.</a:t>
            </a:r>
            <a:endParaRPr lang="tr" sz="500" dirty="0">
              <a:solidFill>
                <a:schemeClr val="tx1"/>
              </a:solidFill>
              <a:ea typeface="Calibri" panose="020F0502020204030204" pitchFamily="34" charset="0"/>
              <a:cs typeface="Times New Roman" panose="02020603050405020304" pitchFamily="18" charset="0"/>
            </a:endParaRPr>
          </a:p>
        </p:txBody>
      </p:sp>
      <p:graphicFrame>
        <p:nvGraphicFramePr>
          <p:cNvPr id="8" name="Tableau 7"/>
          <p:cNvGraphicFramePr>
            <a:graphicFrameLocks noGrp="1"/>
          </p:cNvGraphicFramePr>
          <p:nvPr>
            <p:extLst>
              <p:ext uri="{D42A27DB-BD31-4B8C-83A1-F6EECF244321}">
                <p14:modId xmlns:p14="http://schemas.microsoft.com/office/powerpoint/2010/main" val="2744520101"/>
              </p:ext>
            </p:extLst>
          </p:nvPr>
        </p:nvGraphicFramePr>
        <p:xfrm>
          <a:off x="488125" y="6133142"/>
          <a:ext cx="3139440" cy="1023358"/>
        </p:xfrm>
        <a:graphic>
          <a:graphicData uri="http://schemas.openxmlformats.org/drawingml/2006/table">
            <a:tbl>
              <a:tblPr firstRow="1" firstCol="1" bandRow="1"/>
              <a:tblGrid>
                <a:gridCol w="1569720">
                  <a:extLst>
                    <a:ext uri="{9D8B030D-6E8A-4147-A177-3AD203B41FA5}">
                      <a16:colId xmlns:a16="http://schemas.microsoft.com/office/drawing/2014/main" val="2620086259"/>
                    </a:ext>
                  </a:extLst>
                </a:gridCol>
                <a:gridCol w="1569720">
                  <a:extLst>
                    <a:ext uri="{9D8B030D-6E8A-4147-A177-3AD203B41FA5}">
                      <a16:colId xmlns:a16="http://schemas.microsoft.com/office/drawing/2014/main" val="2090422758"/>
                    </a:ext>
                  </a:extLst>
                </a:gridCol>
              </a:tblGrid>
              <a:tr h="254778">
                <a:tc>
                  <a:txBody>
                    <a:bodyPr/>
                    <a:lstStyle/>
                    <a:p>
                      <a:pPr algn="ctr" rtl="0">
                        <a:lnSpc>
                          <a:spcPts val="1205"/>
                        </a:lnSpc>
                        <a:spcBef>
                          <a:spcPts val="600"/>
                        </a:spcBef>
                        <a:spcAft>
                          <a:spcPts val="600"/>
                        </a:spcAft>
                        <a:tabLst>
                          <a:tab pos="3060700" algn="l"/>
                        </a:tabLst>
                      </a:pPr>
                      <a:r>
                        <a:rPr lang="tr" sz="800" b="0" i="0" u="none" baseline="0">
                          <a:solidFill>
                            <a:srgbClr val="221E1F"/>
                          </a:solidFill>
                          <a:effectLst/>
                          <a:latin typeface="Bostik Office" panose="020B0503040000020004" pitchFamily="34" charset="0"/>
                          <a:ea typeface="MS Mincho"/>
                          <a:cs typeface="Minion Pro"/>
                        </a:rPr>
                        <a:t>Seramik karo / tekstil yer döşemeleri:</a:t>
                      </a:r>
                      <a:endParaRPr lang="tr" sz="1200" dirty="0">
                        <a:effectLst/>
                        <a:latin typeface="Minion Pro"/>
                        <a:ea typeface="MS Mincho"/>
                        <a:cs typeface="Times New Roman" panose="02020603050405020304" pitchFamily="18" charset="0"/>
                      </a:endParaRPr>
                    </a:p>
                  </a:txBody>
                  <a:tcPr marL="68580" marR="68580" marT="0" marB="0" anchor="ctr">
                    <a:lnL>
                      <a:noFill/>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A0A9AA"/>
                    </a:solidFill>
                  </a:tcPr>
                </a:tc>
                <a:tc>
                  <a:txBody>
                    <a:bodyPr/>
                    <a:lstStyle/>
                    <a:p>
                      <a:pPr algn="ctr" rtl="0">
                        <a:lnSpc>
                          <a:spcPts val="1205"/>
                        </a:lnSpc>
                        <a:spcBef>
                          <a:spcPts val="600"/>
                        </a:spcBef>
                        <a:spcAft>
                          <a:spcPts val="600"/>
                        </a:spcAft>
                        <a:tabLst>
                          <a:tab pos="3060700" algn="l"/>
                        </a:tabLst>
                      </a:pPr>
                      <a:r>
                        <a:rPr lang="tr" sz="800" b="0" i="0" u="none" baseline="0" dirty="0">
                          <a:solidFill>
                            <a:srgbClr val="221E1F"/>
                          </a:solidFill>
                          <a:effectLst/>
                          <a:latin typeface="Bostik Office" panose="020B0503040000020004" pitchFamily="34" charset="0"/>
                          <a:ea typeface="MS Mincho"/>
                          <a:cs typeface="Minion Pro"/>
                        </a:rPr>
                        <a:t>+25°C'de 4 saat</a:t>
                      </a:r>
                      <a:endParaRPr lang="tr" sz="1200" dirty="0">
                        <a:effectLst/>
                        <a:latin typeface="Minion Pro"/>
                        <a:ea typeface="MS Mincho"/>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a:noFill/>
                    </a:lnR>
                    <a:lnT>
                      <a:noFill/>
                    </a:lnT>
                    <a:lnB w="12700" cap="flat" cmpd="sng" algn="ctr">
                      <a:solidFill>
                        <a:srgbClr val="FFFFFF"/>
                      </a:solidFill>
                      <a:prstDash val="solid"/>
                      <a:round/>
                      <a:headEnd type="none" w="med" len="med"/>
                      <a:tailEnd type="none" w="med" len="med"/>
                    </a:lnB>
                    <a:solidFill>
                      <a:srgbClr val="D7DDE1"/>
                    </a:solidFill>
                  </a:tcPr>
                </a:tc>
                <a:extLst>
                  <a:ext uri="{0D108BD9-81ED-4DB2-BD59-A6C34878D82A}">
                    <a16:rowId xmlns:a16="http://schemas.microsoft.com/office/drawing/2014/main" val="525371290"/>
                  </a:ext>
                </a:extLst>
              </a:tr>
              <a:tr h="242165">
                <a:tc>
                  <a:txBody>
                    <a:bodyPr/>
                    <a:lstStyle/>
                    <a:p>
                      <a:pPr algn="ctr" rtl="0">
                        <a:lnSpc>
                          <a:spcPts val="1205"/>
                        </a:lnSpc>
                        <a:spcBef>
                          <a:spcPts val="600"/>
                        </a:spcBef>
                        <a:spcAft>
                          <a:spcPts val="600"/>
                        </a:spcAft>
                        <a:tabLst>
                          <a:tab pos="3060700" algn="l"/>
                        </a:tabLst>
                      </a:pPr>
                      <a:r>
                        <a:rPr lang="tr" sz="800" b="0" i="0" u="none" baseline="0" dirty="0">
                          <a:solidFill>
                            <a:srgbClr val="221E1F"/>
                          </a:solidFill>
                          <a:effectLst/>
                          <a:latin typeface="Bostik Office" panose="020B0503040000020004" pitchFamily="34" charset="0"/>
                          <a:ea typeface="MS Mincho"/>
                          <a:cs typeface="Minion Pro"/>
                        </a:rPr>
                        <a:t>PVC</a:t>
                      </a:r>
                      <a:endParaRPr lang="tr" sz="1200" dirty="0">
                        <a:effectLst/>
                        <a:latin typeface="Minion Pro"/>
                        <a:ea typeface="MS Mincho"/>
                        <a:cs typeface="Times New Roman" panose="02020603050405020304" pitchFamily="18" charset="0"/>
                      </a:endParaRPr>
                    </a:p>
                  </a:txBody>
                  <a:tcPr marL="68580" marR="68580" marT="0"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0A9AA"/>
                    </a:solidFill>
                  </a:tcPr>
                </a:tc>
                <a:tc>
                  <a:txBody>
                    <a:bodyPr/>
                    <a:lstStyle/>
                    <a:p>
                      <a:pPr algn="ctr" rtl="0">
                        <a:lnSpc>
                          <a:spcPts val="1205"/>
                        </a:lnSpc>
                        <a:spcBef>
                          <a:spcPts val="600"/>
                        </a:spcBef>
                        <a:spcAft>
                          <a:spcPts val="600"/>
                        </a:spcAft>
                        <a:tabLst>
                          <a:tab pos="3060700" algn="l"/>
                        </a:tabLst>
                      </a:pPr>
                      <a:r>
                        <a:rPr lang="tr" sz="800" b="0" i="0" u="none" baseline="0">
                          <a:solidFill>
                            <a:srgbClr val="221E1F"/>
                          </a:solidFill>
                          <a:effectLst/>
                          <a:latin typeface="Bostik Office" panose="020B0503040000020004" pitchFamily="34" charset="0"/>
                          <a:ea typeface="MS Mincho"/>
                          <a:cs typeface="Minion Pro"/>
                        </a:rPr>
                        <a:t>+25°C'de 6 saat</a:t>
                      </a:r>
                      <a:endParaRPr lang="tr" sz="1200" dirty="0">
                        <a:effectLst/>
                        <a:latin typeface="Minion Pro"/>
                        <a:ea typeface="MS Mincho"/>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EF0"/>
                    </a:solidFill>
                  </a:tcPr>
                </a:tc>
                <a:extLst>
                  <a:ext uri="{0D108BD9-81ED-4DB2-BD59-A6C34878D82A}">
                    <a16:rowId xmlns:a16="http://schemas.microsoft.com/office/drawing/2014/main" val="305131110"/>
                  </a:ext>
                </a:extLst>
              </a:tr>
              <a:tr h="242165">
                <a:tc>
                  <a:txBody>
                    <a:bodyPr/>
                    <a:lstStyle/>
                    <a:p>
                      <a:pPr algn="ctr" rtl="0">
                        <a:lnSpc>
                          <a:spcPts val="1205"/>
                        </a:lnSpc>
                        <a:spcBef>
                          <a:spcPts val="600"/>
                        </a:spcBef>
                        <a:spcAft>
                          <a:spcPts val="600"/>
                        </a:spcAft>
                        <a:tabLst>
                          <a:tab pos="3060700" algn="l"/>
                        </a:tabLst>
                      </a:pPr>
                      <a:r>
                        <a:rPr kumimoji="0" lang="tr" sz="800" b="0" i="0" u="none" strike="noStrike" kern="1200" cap="none" spc="0" normalizeH="0" baseline="0">
                          <a:ln>
                            <a:noFill/>
                          </a:ln>
                          <a:solidFill>
                            <a:srgbClr val="221E1F"/>
                          </a:solidFill>
                          <a:effectLst/>
                          <a:uLnTx/>
                          <a:uFillTx/>
                          <a:latin typeface="Bostik Office" panose="020B0503040000020004" pitchFamily="34" charset="0"/>
                          <a:ea typeface="MS Mincho"/>
                          <a:cs typeface="Minion Pro"/>
                        </a:rPr>
                        <a:t>Ahşap Zemin</a:t>
                      </a:r>
                      <a:endParaRPr lang="tr" sz="1200" dirty="0">
                        <a:effectLst/>
                        <a:latin typeface="Minion Pro"/>
                        <a:ea typeface="MS Mincho"/>
                        <a:cs typeface="Times New Roman" panose="02020603050405020304" pitchFamily="18" charset="0"/>
                      </a:endParaRPr>
                    </a:p>
                  </a:txBody>
                  <a:tcPr marL="68580" marR="68580" marT="0"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0A9AA"/>
                    </a:solidFill>
                  </a:tcPr>
                </a:tc>
                <a:tc>
                  <a:txBody>
                    <a:bodyPr/>
                    <a:lstStyle/>
                    <a:p>
                      <a:pPr marL="0" marR="0" lvl="0" indent="0" algn="ctr" defTabSz="755934" rtl="0" eaLnBrk="1" fontAlgn="auto" latinLnBrk="0" hangingPunct="1">
                        <a:lnSpc>
                          <a:spcPts val="1205"/>
                        </a:lnSpc>
                        <a:spcBef>
                          <a:spcPts val="600"/>
                        </a:spcBef>
                        <a:spcAft>
                          <a:spcPts val="600"/>
                        </a:spcAft>
                        <a:buClrTx/>
                        <a:buSzTx/>
                        <a:buFontTx/>
                        <a:buNone/>
                        <a:tabLst>
                          <a:tab pos="3060700" algn="l"/>
                        </a:tabLst>
                        <a:defRPr/>
                      </a:pPr>
                      <a:r>
                        <a:rPr kumimoji="0" lang="tr" sz="800" b="0" i="0" u="none" strike="noStrike" kern="1200" cap="none" spc="0" normalizeH="0" baseline="0">
                          <a:ln>
                            <a:noFill/>
                          </a:ln>
                          <a:solidFill>
                            <a:srgbClr val="221E1F"/>
                          </a:solidFill>
                          <a:effectLst/>
                          <a:uLnTx/>
                          <a:uFillTx/>
                          <a:latin typeface="Bostik Office" panose="020B0503040000020004" pitchFamily="34" charset="0"/>
                          <a:ea typeface="MS Mincho"/>
                          <a:cs typeface="Minion Pro"/>
                        </a:rPr>
                        <a:t>+25°C'de 24 saat</a:t>
                      </a:r>
                      <a:endParaRPr kumimoji="0" lang="tr" sz="1200" b="0" i="0" u="none" strike="noStrike" kern="1200" cap="none" spc="0" normalizeH="0" baseline="0" noProof="0" dirty="0">
                        <a:ln>
                          <a:noFill/>
                        </a:ln>
                        <a:solidFill>
                          <a:prstClr val="black"/>
                        </a:solidFill>
                        <a:effectLst/>
                        <a:uLnTx/>
                        <a:uFillTx/>
                        <a:latin typeface="Minion Pro"/>
                        <a:ea typeface="MS Mincho"/>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EF0"/>
                    </a:solidFill>
                  </a:tcPr>
                </a:tc>
                <a:extLst>
                  <a:ext uri="{0D108BD9-81ED-4DB2-BD59-A6C34878D82A}">
                    <a16:rowId xmlns:a16="http://schemas.microsoft.com/office/drawing/2014/main" val="1461705689"/>
                  </a:ext>
                </a:extLst>
              </a:tr>
              <a:tr h="242165">
                <a:tc>
                  <a:txBody>
                    <a:bodyPr/>
                    <a:lstStyle/>
                    <a:p>
                      <a:pPr marL="0" marR="0" lvl="0" indent="0" algn="ctr" defTabSz="755934" rtl="0" eaLnBrk="1" fontAlgn="auto" latinLnBrk="0" hangingPunct="1">
                        <a:lnSpc>
                          <a:spcPts val="1205"/>
                        </a:lnSpc>
                        <a:spcBef>
                          <a:spcPts val="600"/>
                        </a:spcBef>
                        <a:spcAft>
                          <a:spcPts val="600"/>
                        </a:spcAft>
                        <a:buClrTx/>
                        <a:buSzTx/>
                        <a:buFontTx/>
                        <a:buNone/>
                        <a:tabLst>
                          <a:tab pos="3060700" algn="l"/>
                        </a:tabLst>
                        <a:defRPr/>
                      </a:pPr>
                      <a:r>
                        <a:rPr kumimoji="0" lang="tr" sz="800" b="0" i="0" u="none" strike="noStrike" kern="1200" cap="none" spc="0" normalizeH="0" baseline="0">
                          <a:ln>
                            <a:noFill/>
                          </a:ln>
                          <a:solidFill>
                            <a:srgbClr val="221E1F"/>
                          </a:solidFill>
                          <a:effectLst/>
                          <a:uLnTx/>
                          <a:uFillTx/>
                          <a:latin typeface="Bostik Office" panose="020B0503040000020004" pitchFamily="34" charset="0"/>
                          <a:ea typeface="MS Mincho"/>
                          <a:cs typeface="Minion Pro"/>
                        </a:rPr>
                        <a:t>Zemin boyası:</a:t>
                      </a:r>
                      <a:r>
                        <a:rPr kumimoji="0" lang="tr" sz="1200" b="0" i="0" u="none" strike="noStrike" kern="1200" cap="none" spc="0" normalizeH="0" baseline="0">
                          <a:ln>
                            <a:noFill/>
                          </a:ln>
                          <a:solidFill>
                            <a:prstClr val="black"/>
                          </a:solidFill>
                          <a:effectLst/>
                          <a:uLnTx/>
                          <a:uFillTx/>
                          <a:latin typeface="Minion Pro"/>
                          <a:ea typeface="MS Mincho"/>
                          <a:cs typeface="Times New Roman" panose="02020603050405020304" pitchFamily="18" charset="0"/>
                        </a:rPr>
                        <a:t> </a:t>
                      </a:r>
                    </a:p>
                  </a:txBody>
                  <a:tcPr marL="68580" marR="68580" marT="0" marB="0"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0A9AA"/>
                    </a:solidFill>
                  </a:tcPr>
                </a:tc>
                <a:tc>
                  <a:txBody>
                    <a:bodyPr/>
                    <a:lstStyle/>
                    <a:p>
                      <a:pPr marL="0" marR="0" lvl="0" indent="0" algn="ctr" defTabSz="755934" rtl="0" eaLnBrk="1" fontAlgn="auto" latinLnBrk="0" hangingPunct="1">
                        <a:lnSpc>
                          <a:spcPts val="1205"/>
                        </a:lnSpc>
                        <a:spcBef>
                          <a:spcPts val="600"/>
                        </a:spcBef>
                        <a:spcAft>
                          <a:spcPts val="600"/>
                        </a:spcAft>
                        <a:buClrTx/>
                        <a:buSzTx/>
                        <a:buFontTx/>
                        <a:buNone/>
                        <a:tabLst>
                          <a:tab pos="3060700" algn="l"/>
                        </a:tabLst>
                        <a:defRPr/>
                      </a:pPr>
                      <a:r>
                        <a:rPr kumimoji="0" lang="tr" sz="800" b="0" i="0" u="none" strike="noStrike" kern="1200" cap="none" spc="0" normalizeH="0" baseline="0" dirty="0">
                          <a:ln>
                            <a:noFill/>
                          </a:ln>
                          <a:solidFill>
                            <a:srgbClr val="221E1F"/>
                          </a:solidFill>
                          <a:effectLst/>
                          <a:uLnTx/>
                          <a:uFillTx/>
                          <a:latin typeface="Bostik Office" panose="020B0503040000020004" pitchFamily="34" charset="0"/>
                          <a:ea typeface="MS Mincho"/>
                          <a:cs typeface="Minion Pro"/>
                        </a:rPr>
                        <a:t>+25°C'de 24 saat</a:t>
                      </a:r>
                      <a:endParaRPr kumimoji="0" lang="tr" sz="1200" b="0" i="0" u="none" strike="noStrike" kern="1200" cap="none" spc="0" normalizeH="0" baseline="0" noProof="0" dirty="0">
                        <a:ln>
                          <a:noFill/>
                        </a:ln>
                        <a:solidFill>
                          <a:prstClr val="black"/>
                        </a:solidFill>
                        <a:effectLst/>
                        <a:uLnTx/>
                        <a:uFillTx/>
                        <a:latin typeface="Minion Pro"/>
                        <a:ea typeface="MS Mincho"/>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EF0"/>
                    </a:solidFill>
                  </a:tcPr>
                </a:tc>
                <a:extLst>
                  <a:ext uri="{0D108BD9-81ED-4DB2-BD59-A6C34878D82A}">
                    <a16:rowId xmlns:a16="http://schemas.microsoft.com/office/drawing/2014/main" val="2367552588"/>
                  </a:ext>
                </a:extLst>
              </a:tr>
            </a:tbl>
          </a:graphicData>
        </a:graphic>
      </p:graphicFrame>
      <p:pic>
        <p:nvPicPr>
          <p:cNvPr id="9" name="Resim 8">
            <a:extLst>
              <a:ext uri="{FF2B5EF4-FFF2-40B4-BE49-F238E27FC236}">
                <a16:creationId xmlns:a16="http://schemas.microsoft.com/office/drawing/2014/main" id="{1A86DC46-8645-41AA-9AFB-283D8A818DF6}"/>
              </a:ext>
            </a:extLst>
          </p:cNvPr>
          <p:cNvPicPr>
            <a:picLocks noChangeAspect="1"/>
          </p:cNvPicPr>
          <p:nvPr/>
        </p:nvPicPr>
        <p:blipFill>
          <a:blip r:embed="rId3"/>
          <a:stretch>
            <a:fillRect/>
          </a:stretch>
        </p:blipFill>
        <p:spPr>
          <a:xfrm>
            <a:off x="4849287" y="9616760"/>
            <a:ext cx="999063" cy="160808"/>
          </a:xfrm>
          <a:prstGeom prst="rect">
            <a:avLst/>
          </a:prstGeom>
        </p:spPr>
      </p:pic>
      <p:graphicFrame>
        <p:nvGraphicFramePr>
          <p:cNvPr id="10" name="Tableau 17">
            <a:extLst>
              <a:ext uri="{FF2B5EF4-FFF2-40B4-BE49-F238E27FC236}">
                <a16:creationId xmlns:a16="http://schemas.microsoft.com/office/drawing/2014/main" id="{1DAF0F40-3EC0-4C9C-B562-E4171A4B5CF2}"/>
              </a:ext>
            </a:extLst>
          </p:cNvPr>
          <p:cNvGraphicFramePr>
            <a:graphicFrameLocks noGrp="1"/>
          </p:cNvGraphicFramePr>
          <p:nvPr>
            <p:extLst>
              <p:ext uri="{D42A27DB-BD31-4B8C-83A1-F6EECF244321}">
                <p14:modId xmlns:p14="http://schemas.microsoft.com/office/powerpoint/2010/main" val="1544066240"/>
              </p:ext>
            </p:extLst>
          </p:nvPr>
        </p:nvGraphicFramePr>
        <p:xfrm>
          <a:off x="3899946" y="6568357"/>
          <a:ext cx="3106709" cy="661625"/>
        </p:xfrm>
        <a:graphic>
          <a:graphicData uri="http://schemas.openxmlformats.org/drawingml/2006/table">
            <a:tbl>
              <a:tblPr firstRow="1" bandRow="1">
                <a:tableStyleId>{2D5ABB26-0587-4C30-8999-92F81FD0307C}</a:tableStyleId>
              </a:tblPr>
              <a:tblGrid>
                <a:gridCol w="702534">
                  <a:extLst>
                    <a:ext uri="{9D8B030D-6E8A-4147-A177-3AD203B41FA5}">
                      <a16:colId xmlns:a16="http://schemas.microsoft.com/office/drawing/2014/main" val="20000"/>
                    </a:ext>
                  </a:extLst>
                </a:gridCol>
                <a:gridCol w="416560">
                  <a:extLst>
                    <a:ext uri="{9D8B030D-6E8A-4147-A177-3AD203B41FA5}">
                      <a16:colId xmlns:a16="http://schemas.microsoft.com/office/drawing/2014/main" val="20001"/>
                    </a:ext>
                  </a:extLst>
                </a:gridCol>
                <a:gridCol w="391160">
                  <a:extLst>
                    <a:ext uri="{9D8B030D-6E8A-4147-A177-3AD203B41FA5}">
                      <a16:colId xmlns:a16="http://schemas.microsoft.com/office/drawing/2014/main" val="20002"/>
                    </a:ext>
                  </a:extLst>
                </a:gridCol>
                <a:gridCol w="601132">
                  <a:extLst>
                    <a:ext uri="{9D8B030D-6E8A-4147-A177-3AD203B41FA5}">
                      <a16:colId xmlns:a16="http://schemas.microsoft.com/office/drawing/2014/main" val="992062093"/>
                    </a:ext>
                  </a:extLst>
                </a:gridCol>
                <a:gridCol w="995323">
                  <a:extLst>
                    <a:ext uri="{9D8B030D-6E8A-4147-A177-3AD203B41FA5}">
                      <a16:colId xmlns:a16="http://schemas.microsoft.com/office/drawing/2014/main" val="20003"/>
                    </a:ext>
                  </a:extLst>
                </a:gridCol>
              </a:tblGrid>
              <a:tr h="199439">
                <a:tc>
                  <a:txBody>
                    <a:bodyPr/>
                    <a:lstStyle/>
                    <a:p>
                      <a:pPr algn="ctr"/>
                      <a:r>
                        <a:rPr lang="fr-FR" sz="700" b="1" dirty="0">
                          <a:solidFill>
                            <a:schemeClr val="bg1"/>
                          </a:solidFill>
                        </a:rPr>
                        <a:t>Code</a:t>
                      </a: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BFBFBF"/>
                    </a:solidFill>
                  </a:tcPr>
                </a:tc>
                <a:tc>
                  <a:txBody>
                    <a:bodyPr/>
                    <a:lstStyle/>
                    <a:p>
                      <a:pPr algn="ctr"/>
                      <a:r>
                        <a:rPr lang="fr-FR" sz="700" b="1" dirty="0">
                          <a:solidFill>
                            <a:schemeClr val="bg1"/>
                          </a:solidFill>
                        </a:rPr>
                        <a:t>UC</a:t>
                      </a: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BFBFBF"/>
                    </a:solidFill>
                  </a:tcPr>
                </a:tc>
                <a:tc>
                  <a:txBody>
                    <a:bodyPr/>
                    <a:lstStyle/>
                    <a:p>
                      <a:pPr algn="ctr"/>
                      <a:r>
                        <a:rPr lang="fr-FR" sz="700" b="1" dirty="0">
                          <a:solidFill>
                            <a:schemeClr val="bg1"/>
                          </a:solidFill>
                        </a:rPr>
                        <a:t>PCB</a:t>
                      </a: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BFBFBF"/>
                    </a:solidFill>
                  </a:tcPr>
                </a:tc>
                <a:tc>
                  <a:txBody>
                    <a:bodyPr/>
                    <a:lstStyle/>
                    <a:p>
                      <a:pPr algn="ctr"/>
                      <a:r>
                        <a:rPr lang="fr-FR" sz="700" b="1" dirty="0">
                          <a:solidFill>
                            <a:schemeClr val="bg1"/>
                          </a:solidFill>
                        </a:rPr>
                        <a:t>PALLET</a:t>
                      </a: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BFBFBF"/>
                    </a:solidFill>
                  </a:tcPr>
                </a:tc>
                <a:tc>
                  <a:txBody>
                    <a:bodyPr/>
                    <a:lstStyle/>
                    <a:p>
                      <a:pPr algn="ctr"/>
                      <a:r>
                        <a:rPr lang="fr-FR" sz="700" b="1" dirty="0">
                          <a:solidFill>
                            <a:schemeClr val="bg1"/>
                          </a:solidFill>
                        </a:rPr>
                        <a:t>GENCOD</a:t>
                      </a: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BFBFBF"/>
                    </a:solidFill>
                  </a:tcPr>
                </a:tc>
                <a:extLst>
                  <a:ext uri="{0D108BD9-81ED-4DB2-BD59-A6C34878D82A}">
                    <a16:rowId xmlns:a16="http://schemas.microsoft.com/office/drawing/2014/main" val="10000"/>
                  </a:ext>
                </a:extLst>
              </a:tr>
              <a:tr h="462186">
                <a:tc>
                  <a:txBody>
                    <a:bodyPr/>
                    <a:lstStyle/>
                    <a:p>
                      <a:pPr marL="0" marR="0" lvl="0" indent="0" algn="ctr" defTabSz="755934" rtl="0" eaLnBrk="1" fontAlgn="auto" latinLnBrk="0" hangingPunct="1">
                        <a:lnSpc>
                          <a:spcPct val="115000"/>
                        </a:lnSpc>
                        <a:spcBef>
                          <a:spcPts val="50"/>
                        </a:spcBef>
                        <a:spcAft>
                          <a:spcPts val="0"/>
                        </a:spcAft>
                        <a:buClrTx/>
                        <a:buSzTx/>
                        <a:buFontTx/>
                        <a:buNone/>
                        <a:tabLst/>
                        <a:defRPr/>
                      </a:pPr>
                      <a:r>
                        <a:rPr lang="fr-FR" sz="700" kern="0" spc="-42" dirty="0">
                          <a:latin typeface="Bostik Office"/>
                        </a:rPr>
                        <a:t>153021060</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Bef>
                          <a:spcPts val="50"/>
                        </a:spcBef>
                        <a:spcAft>
                          <a:spcPts val="0"/>
                        </a:spcAft>
                      </a:pPr>
                      <a:r>
                        <a:rPr lang="en-US" sz="700" dirty="0">
                          <a:effectLst/>
                          <a:latin typeface="+mn-lt"/>
                          <a:ea typeface="Calibri" panose="020F0502020204030204" pitchFamily="34" charset="0"/>
                          <a:cs typeface="Times New Roman" panose="02020603050405020304" pitchFamily="18" charset="0"/>
                        </a:rPr>
                        <a:t>25 kg</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Bef>
                          <a:spcPts val="50"/>
                        </a:spcBef>
                        <a:spcAft>
                          <a:spcPts val="0"/>
                        </a:spcAft>
                      </a:pPr>
                      <a:r>
                        <a:rPr lang="en-US" sz="700" dirty="0">
                          <a:effectLst/>
                          <a:latin typeface="+mn-lt"/>
                          <a:ea typeface="Calibri" panose="020F0502020204030204" pitchFamily="34" charset="0"/>
                          <a:cs typeface="Times New Roman" panose="02020603050405020304" pitchFamily="18" charset="0"/>
                        </a:rPr>
                        <a:t>1</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412812" rtl="0" eaLnBrk="1" fontAlgn="auto" latinLnBrk="0" hangingPunct="0">
                        <a:lnSpc>
                          <a:spcPct val="100000"/>
                        </a:lnSpc>
                        <a:spcBef>
                          <a:spcPts val="0"/>
                        </a:spcBef>
                        <a:spcAft>
                          <a:spcPts val="0"/>
                        </a:spcAft>
                        <a:buClrTx/>
                        <a:buSzTx/>
                        <a:buFontTx/>
                        <a:buNone/>
                        <a:tabLst/>
                        <a:defRPr/>
                      </a:pPr>
                      <a:r>
                        <a:rPr lang="fr-FR" sz="700" kern="0" spc="-42" dirty="0">
                          <a:latin typeface="Bostik Office"/>
                        </a:rPr>
                        <a:t>48</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755934" rtl="0" eaLnBrk="1" fontAlgn="auto" latinLnBrk="0" hangingPunct="1">
                        <a:lnSpc>
                          <a:spcPct val="115000"/>
                        </a:lnSpc>
                        <a:spcBef>
                          <a:spcPts val="50"/>
                        </a:spcBef>
                        <a:spcAft>
                          <a:spcPts val="0"/>
                        </a:spcAft>
                        <a:buClrTx/>
                        <a:buSzTx/>
                        <a:buFontTx/>
                        <a:buNone/>
                        <a:tabLst/>
                        <a:defRPr/>
                      </a:pPr>
                      <a:r>
                        <a:rPr lang="fr-FR" sz="700" kern="0" spc="-42" dirty="0">
                          <a:latin typeface="Bostik Office"/>
                        </a:rPr>
                        <a:t>3549212485610</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166394857"/>
      </p:ext>
    </p:extLst>
  </p:cSld>
  <p:clrMapOvr>
    <a:masterClrMapping/>
  </p:clrMapOvr>
</p:sld>
</file>

<file path=ppt/theme/theme1.xml><?xml version="1.0" encoding="utf-8"?>
<a:theme xmlns:a="http://schemas.openxmlformats.org/drawingml/2006/main" name="1">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ersonnalisé 1">
      <a:majorFont>
        <a:latin typeface="Bostik office"/>
        <a:ea typeface=""/>
        <a:cs typeface=""/>
      </a:majorFont>
      <a:minorFont>
        <a:latin typeface="Bostik office"/>
        <a:ea typeface=""/>
        <a:cs typeface=""/>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bwMode="auto">
        <a:noFill/>
        <a:ln w="9525">
          <a:noFill/>
          <a:miter lim="800000"/>
          <a:headEnd/>
          <a:tailEnd/>
        </a:ln>
      </a:spPr>
      <a:bodyPr rot="0" vert="horz" wrap="square" lIns="98694" tIns="49347" rIns="98694" bIns="49347" anchor="t" anchorCtr="0" upright="1">
        <a:noAutofit/>
      </a:bodyPr>
      <a:lstStyle>
        <a:defPPr algn="ctr">
          <a:lnSpc>
            <a:spcPct val="115000"/>
          </a:lnSpc>
          <a:spcAft>
            <a:spcPts val="0"/>
          </a:spcAft>
          <a:defRPr sz="1295" b="1" cap="all" dirty="0">
            <a:solidFill>
              <a:srgbClr val="A2BD30"/>
            </a:solidFill>
            <a:effectLst/>
            <a:latin typeface="Bostik Office"/>
            <a:ea typeface="Calibri" panose="020F0502020204030204" pitchFamily="34"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3E0C388824D0645B7C4FB070DCF563D" ma:contentTypeVersion="13" ma:contentTypeDescription="Crée un document." ma:contentTypeScope="" ma:versionID="b6381b7fd5227bf3a5966d059ade0ac1">
  <xsd:schema xmlns:xsd="http://www.w3.org/2001/XMLSchema" xmlns:xs="http://www.w3.org/2001/XMLSchema" xmlns:p="http://schemas.microsoft.com/office/2006/metadata/properties" xmlns:ns2="860b82cc-ed4a-4d49-bcd6-52a105e8aaf6" xmlns:ns3="38c467dd-cef8-450e-b2d5-75da1ce0c45f" targetNamespace="http://schemas.microsoft.com/office/2006/metadata/properties" ma:root="true" ma:fieldsID="b9505094c6b7ebf3b0d23c5815ce96f6" ns2:_="" ns3:_="">
    <xsd:import namespace="860b82cc-ed4a-4d49-bcd6-52a105e8aaf6"/>
    <xsd:import namespace="38c467dd-cef8-450e-b2d5-75da1ce0c45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0b82cc-ed4a-4d49-bcd6-52a105e8aa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8c467dd-cef8-450e-b2d5-75da1ce0c45f" elementFormDefault="qualified">
    <xsd:import namespace="http://schemas.microsoft.com/office/2006/documentManagement/types"/>
    <xsd:import namespace="http://schemas.microsoft.com/office/infopath/2007/PartnerControls"/>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5BF34A1-1A55-4FBC-9F3E-1A3E424E865A}">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44DD5C8B-D27B-4764-9D75-3F7F8072E11F}">
  <ds:schemaRefs>
    <ds:schemaRef ds:uri="http://schemas.microsoft.com/sharepoint/v3/contenttype/forms"/>
  </ds:schemaRefs>
</ds:datastoreItem>
</file>

<file path=customXml/itemProps3.xml><?xml version="1.0" encoding="utf-8"?>
<ds:datastoreItem xmlns:ds="http://schemas.openxmlformats.org/officeDocument/2006/customXml" ds:itemID="{40F714CD-3145-472D-B866-9CDE989509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0b82cc-ed4a-4d49-bcd6-52a105e8aaf6"/>
    <ds:schemaRef ds:uri="38c467dd-cef8-450e-b2d5-75da1ce0c4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3323</TotalTime>
  <Words>1350</Words>
  <Application>Microsoft Office PowerPoint</Application>
  <PresentationFormat>Özel</PresentationFormat>
  <Paragraphs>294</Paragraphs>
  <Slides>3</Slides>
  <Notes>1</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3</vt:i4>
      </vt:variant>
    </vt:vector>
  </HeadingPairs>
  <TitlesOfParts>
    <vt:vector size="13" baseType="lpstr">
      <vt:lpstr>Arial</vt:lpstr>
      <vt:lpstr>Bostik Bold</vt:lpstr>
      <vt:lpstr>Bostik Office</vt:lpstr>
      <vt:lpstr>Bostik Office</vt:lpstr>
      <vt:lpstr>Bostik Regular</vt:lpstr>
      <vt:lpstr>Calibri</vt:lpstr>
      <vt:lpstr>Minion Pro</vt:lpstr>
      <vt:lpstr>Times New Roman</vt:lpstr>
      <vt:lpstr>Wingdings</vt:lpstr>
      <vt:lpstr>1</vt:lpstr>
      <vt:lpstr>SL C750 POLYRAG</vt:lpstr>
      <vt:lpstr>PowerPoint Sunusu</vt:lpstr>
      <vt:lpstr>PowerPoint Sunusu</vt:lpstr>
    </vt:vector>
  </TitlesOfParts>
  <Company>Arkema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BOCHATON Samantha</dc:creator>
  <cp:lastModifiedBy>HAN Ece</cp:lastModifiedBy>
  <cp:revision>297</cp:revision>
  <dcterms:created xsi:type="dcterms:W3CDTF">2018-03-06T14:28:44Z</dcterms:created>
  <dcterms:modified xsi:type="dcterms:W3CDTF">2021-10-21T19:48:21Z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0x01010023E0C388824D0645B7C4FB070DCF563D</vt:lpwstr>
  </property>
</Properties>
</file>